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A33"/>
    <a:srgbClr val="D34E29"/>
    <a:srgbClr val="BE3A2A"/>
    <a:srgbClr val="FFF474"/>
    <a:srgbClr val="DCDCDC"/>
    <a:srgbClr val="9263A9"/>
    <a:srgbClr val="8FE5B2"/>
    <a:srgbClr val="6FB98F"/>
    <a:srgbClr val="004445"/>
    <a:srgbClr val="02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104" y="2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Work\PhD\Projects\NEUTRALSYRA\181211%20AIO%20Trials%20Rahul's\Extrapolate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Work\PhD\Projects\NEUTRALSYRA\181211%20AIO%20Trials%20Rahul's\Extrapolate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Work\PhD\Projects\NEUTRALSYRA\181211%20AIO%20Trials%20Rahul's\Extrapolate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Landfilled</c:v>
                </c:pt>
              </c:strCache>
            </c:strRef>
          </c:tx>
          <c:spPr>
            <a:solidFill>
              <a:srgbClr val="9263A9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9687499999999971E-2"/>
                  <c:y val="-4.4276736958081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CF-49F6-BF69-C93A167C806D}"/>
                </c:ext>
              </c:extLst>
            </c:dLbl>
            <c:dLbl>
              <c:idx val="1"/>
              <c:layout>
                <c:manualLayout>
                  <c:x val="3.1250000000000056E-2"/>
                  <c:y val="-0.12886772206447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CF-49F6-BF69-C93A167C806D}"/>
                </c:ext>
              </c:extLst>
            </c:dLbl>
            <c:dLbl>
              <c:idx val="2"/>
              <c:layout>
                <c:manualLayout>
                  <c:x val="3.5937499999999997E-2"/>
                  <c:y val="-0.38946619866444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CF-49F6-BF69-C93A167C8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Blast Furnace</c:v>
                </c:pt>
                <c:pt idx="1">
                  <c:v>Low Alloyed EAF</c:v>
                </c:pt>
                <c:pt idx="2">
                  <c:v>High Alloyed EAF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F-49F6-BF69-C93A167C80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1420923760"/>
        <c:axId val="1420924088"/>
        <c:axId val="0"/>
      </c:bar3DChart>
      <c:catAx>
        <c:axId val="14209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1420924088"/>
        <c:crosses val="autoZero"/>
        <c:auto val="1"/>
        <c:lblAlgn val="r"/>
        <c:lblOffset val="100"/>
        <c:noMultiLvlLbl val="0"/>
      </c:catAx>
      <c:valAx>
        <c:axId val="1420924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092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302288385826767E-2"/>
          <c:y val="0.12079848132383064"/>
          <c:w val="0.2182703001968504"/>
          <c:h val="8.517544757459653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201A33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S4 15g</c:v>
                </c:pt>
              </c:strCache>
            </c:strRef>
          </c:tx>
          <c:spPr>
            <a:ln w="25400" cap="rnd">
              <a:solidFill>
                <a:srgbClr val="FFF474"/>
              </a:solidFill>
              <a:prstDash val="lgDashDot"/>
              <a:round/>
            </a:ln>
            <a:effectLst/>
          </c:spPr>
          <c:marker>
            <c:symbol val="star"/>
            <c:size val="10"/>
            <c:spPr>
              <a:solidFill>
                <a:srgbClr val="FFF474"/>
              </a:solidFill>
              <a:ln w="9525">
                <a:noFill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Sheet1!$H$4:$H$14</c:f>
              <c:numCache>
                <c:formatCode>General</c:formatCode>
                <c:ptCount val="11"/>
                <c:pt idx="0">
                  <c:v>1.18</c:v>
                </c:pt>
                <c:pt idx="1">
                  <c:v>4.16</c:v>
                </c:pt>
                <c:pt idx="2">
                  <c:v>5.59</c:v>
                </c:pt>
                <c:pt idx="3">
                  <c:v>6.06</c:v>
                </c:pt>
                <c:pt idx="4">
                  <c:v>6.25</c:v>
                </c:pt>
                <c:pt idx="5">
                  <c:v>6.34</c:v>
                </c:pt>
                <c:pt idx="6">
                  <c:v>6.38</c:v>
                </c:pt>
                <c:pt idx="7">
                  <c:v>6.33</c:v>
                </c:pt>
                <c:pt idx="8">
                  <c:v>6.36</c:v>
                </c:pt>
                <c:pt idx="9">
                  <c:v>7.15</c:v>
                </c:pt>
                <c:pt idx="10">
                  <c:v>8.33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7B-454C-B218-3595B159548A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S4 20g</c:v>
                </c:pt>
              </c:strCache>
            </c:strRef>
          </c:tx>
          <c:spPr>
            <a:ln w="25400" cap="rnd">
              <a:solidFill>
                <a:srgbClr val="D34E29"/>
              </a:solidFill>
              <a:prstDash val="lgDash"/>
              <a:round/>
            </a:ln>
            <a:effectLst/>
          </c:spPr>
          <c:marker>
            <c:symbol val="diamond"/>
            <c:size val="10"/>
            <c:spPr>
              <a:solidFill>
                <a:srgbClr val="D34E29"/>
              </a:solidFill>
              <a:ln w="9525">
                <a:noFill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Sheet1!$I$4:$I$14</c:f>
              <c:numCache>
                <c:formatCode>General</c:formatCode>
                <c:ptCount val="11"/>
                <c:pt idx="0">
                  <c:v>1.1399999999999999</c:v>
                </c:pt>
                <c:pt idx="1">
                  <c:v>6.26</c:v>
                </c:pt>
                <c:pt idx="2">
                  <c:v>6.57</c:v>
                </c:pt>
                <c:pt idx="3">
                  <c:v>6.68</c:v>
                </c:pt>
                <c:pt idx="4">
                  <c:v>6.84</c:v>
                </c:pt>
                <c:pt idx="5">
                  <c:v>7.04</c:v>
                </c:pt>
                <c:pt idx="6">
                  <c:v>7.62</c:v>
                </c:pt>
                <c:pt idx="7">
                  <c:v>8.1199999999999992</c:v>
                </c:pt>
                <c:pt idx="8">
                  <c:v>8.44</c:v>
                </c:pt>
                <c:pt idx="9">
                  <c:v>8.61</c:v>
                </c:pt>
                <c:pt idx="10">
                  <c:v>9.0299999999999994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7B-454C-B218-3595B159548A}"/>
            </c:ext>
          </c:extLst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S4 23g</c:v>
                </c:pt>
              </c:strCache>
            </c:strRef>
          </c:tx>
          <c:spPr>
            <a:ln w="25400" cap="rnd">
              <a:solidFill>
                <a:srgbClr val="9263A9"/>
              </a:solidFill>
              <a:prstDash val="lgDashDotDot"/>
              <a:round/>
            </a:ln>
            <a:effectLst/>
          </c:spPr>
          <c:marker>
            <c:symbol val="triangle"/>
            <c:size val="10"/>
            <c:spPr>
              <a:solidFill>
                <a:srgbClr val="9263A9"/>
              </a:solidFill>
              <a:ln w="9525">
                <a:noFill/>
                <a:prstDash val="dashDot"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Sheet1!$J$4:$J$14</c:f>
              <c:numCache>
                <c:formatCode>General</c:formatCode>
                <c:ptCount val="11"/>
                <c:pt idx="0">
                  <c:v>1.1499999999999999</c:v>
                </c:pt>
                <c:pt idx="1">
                  <c:v>6.51</c:v>
                </c:pt>
                <c:pt idx="2">
                  <c:v>7.12</c:v>
                </c:pt>
                <c:pt idx="3">
                  <c:v>8.2899999999999991</c:v>
                </c:pt>
                <c:pt idx="4">
                  <c:v>8.5299999999999994</c:v>
                </c:pt>
                <c:pt idx="5">
                  <c:v>8.73</c:v>
                </c:pt>
                <c:pt idx="6">
                  <c:v>8.8800000000000008</c:v>
                </c:pt>
                <c:pt idx="7">
                  <c:v>8.9600000000000009</c:v>
                </c:pt>
                <c:pt idx="8">
                  <c:v>9.0500000000000007</c:v>
                </c:pt>
                <c:pt idx="9">
                  <c:v>9.09</c:v>
                </c:pt>
                <c:pt idx="10">
                  <c:v>9.18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7B-454C-B218-3595B159548A}"/>
            </c:ext>
          </c:extLst>
        </c:ser>
        <c:ser>
          <c:idx val="3"/>
          <c:order val="3"/>
          <c:tx>
            <c:strRef>
              <c:f>Sheet1!$L$2</c:f>
              <c:strCache>
                <c:ptCount val="1"/>
                <c:pt idx="0">
                  <c:v>SL 5,0g</c:v>
                </c:pt>
              </c:strCache>
            </c:strRef>
          </c:tx>
          <c:spPr>
            <a:ln w="25400" cap="rnd">
              <a:solidFill>
                <a:srgbClr val="DCDCDC"/>
              </a:solidFill>
              <a:prstDash val="sysDot"/>
              <a:round/>
            </a:ln>
            <a:effectLst/>
          </c:spPr>
          <c:marker>
            <c:symbol val="circle"/>
            <c:size val="10"/>
            <c:spPr>
              <a:solidFill>
                <a:srgbClr val="DCDCDC"/>
              </a:solidFill>
              <a:ln w="9525">
                <a:noFill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Sheet1!$L$4:$L$14</c:f>
              <c:numCache>
                <c:formatCode>General</c:formatCode>
                <c:ptCount val="11"/>
                <c:pt idx="0">
                  <c:v>1.21</c:v>
                </c:pt>
                <c:pt idx="1">
                  <c:v>6.03</c:v>
                </c:pt>
                <c:pt idx="2">
                  <c:v>9.59</c:v>
                </c:pt>
                <c:pt idx="3">
                  <c:v>9.9499999999999993</c:v>
                </c:pt>
                <c:pt idx="4">
                  <c:v>9.9700000000000006</c:v>
                </c:pt>
                <c:pt idx="5">
                  <c:v>9.93</c:v>
                </c:pt>
                <c:pt idx="6">
                  <c:v>9.91</c:v>
                </c:pt>
                <c:pt idx="7">
                  <c:v>9.92</c:v>
                </c:pt>
                <c:pt idx="8">
                  <c:v>9.8699999999999992</c:v>
                </c:pt>
                <c:pt idx="9">
                  <c:v>9.91</c:v>
                </c:pt>
                <c:pt idx="10">
                  <c:v>9.94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57B-454C-B218-3595B159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535472"/>
        <c:axId val="495535800"/>
      </c:scatterChart>
      <c:valAx>
        <c:axId val="495535472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800"/>
        <c:crosses val="autoZero"/>
        <c:crossBetween val="midCat"/>
      </c:valAx>
      <c:valAx>
        <c:axId val="495535800"/>
        <c:scaling>
          <c:orientation val="minMax"/>
          <c:max val="12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472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201A33"/>
          </a:solidFill>
          <a:latin typeface="Gill Sans MT" panose="020B0502020104020203" pitchFamily="34" charset="0"/>
        </a:defRPr>
      </a:pPr>
      <a:endParaRPr lang="en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2"/>
          <c:tx>
            <c:strRef>
              <c:f>Sheet1!$J$2</c:f>
              <c:strCache>
                <c:ptCount val="1"/>
                <c:pt idx="0">
                  <c:v>S4 23g</c:v>
                </c:pt>
              </c:strCache>
            </c:strRef>
          </c:tx>
          <c:spPr>
            <a:ln w="25400" cap="rnd">
              <a:solidFill>
                <a:srgbClr val="9263A9"/>
              </a:solidFill>
              <a:prstDash val="lgDashDotDot"/>
              <a:round/>
            </a:ln>
            <a:effectLst/>
          </c:spPr>
          <c:marker>
            <c:symbol val="circle"/>
            <c:size val="10"/>
            <c:spPr>
              <a:solidFill>
                <a:srgbClr val="9263A9"/>
              </a:solidFill>
              <a:ln w="9525">
                <a:noFill/>
                <a:prstDash val="dashDot"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Sheet1!$J$4:$J$14</c:f>
              <c:numCache>
                <c:formatCode>General</c:formatCode>
                <c:ptCount val="11"/>
                <c:pt idx="0">
                  <c:v>1.1499999999999999</c:v>
                </c:pt>
                <c:pt idx="1">
                  <c:v>6.51</c:v>
                </c:pt>
                <c:pt idx="2">
                  <c:v>7.12</c:v>
                </c:pt>
                <c:pt idx="3">
                  <c:v>8.2899999999999991</c:v>
                </c:pt>
                <c:pt idx="4">
                  <c:v>8.5299999999999994</c:v>
                </c:pt>
                <c:pt idx="5">
                  <c:v>8.73</c:v>
                </c:pt>
                <c:pt idx="6">
                  <c:v>8.8800000000000008</c:v>
                </c:pt>
                <c:pt idx="7">
                  <c:v>8.9600000000000009</c:v>
                </c:pt>
                <c:pt idx="8">
                  <c:v>9.0500000000000007</c:v>
                </c:pt>
                <c:pt idx="9">
                  <c:v>9.09</c:v>
                </c:pt>
                <c:pt idx="10">
                  <c:v>9.18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4F-4BE8-B120-7A188EAB96A0}"/>
            </c:ext>
          </c:extLst>
        </c:ser>
        <c:ser>
          <c:idx val="3"/>
          <c:order val="3"/>
          <c:tx>
            <c:strRef>
              <c:f>Sheet1!$Q$2</c:f>
              <c:strCache>
                <c:ptCount val="1"/>
                <c:pt idx="0">
                  <c:v>S4 48,5</c:v>
                </c:pt>
              </c:strCache>
            </c:strRef>
          </c:tx>
          <c:spPr>
            <a:ln w="25400" cap="rnd">
              <a:solidFill>
                <a:srgbClr val="D34E29"/>
              </a:solidFill>
              <a:prstDash val="dash"/>
              <a:round/>
            </a:ln>
            <a:effectLst/>
          </c:spPr>
          <c:marker>
            <c:symbol val="triangle"/>
            <c:size val="10"/>
            <c:spPr>
              <a:solidFill>
                <a:srgbClr val="D34E29"/>
              </a:solidFill>
              <a:ln w="9525">
                <a:noFill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Sheet1!$Q$4:$Q$14</c:f>
              <c:numCache>
                <c:formatCode>General</c:formatCode>
                <c:ptCount val="11"/>
                <c:pt idx="0">
                  <c:v>1.35</c:v>
                </c:pt>
                <c:pt idx="1">
                  <c:v>5.44</c:v>
                </c:pt>
                <c:pt idx="2">
                  <c:v>6.39</c:v>
                </c:pt>
                <c:pt idx="3">
                  <c:v>6.94</c:v>
                </c:pt>
                <c:pt idx="4">
                  <c:v>7.26</c:v>
                </c:pt>
                <c:pt idx="5">
                  <c:v>7.87</c:v>
                </c:pt>
                <c:pt idx="6">
                  <c:v>#N/A</c:v>
                </c:pt>
                <c:pt idx="7">
                  <c:v>9.0500000000000007</c:v>
                </c:pt>
                <c:pt idx="8">
                  <c:v>9.5399999999999991</c:v>
                </c:pt>
                <c:pt idx="9">
                  <c:v>9.76</c:v>
                </c:pt>
                <c:pt idx="10">
                  <c:v>9.8800000000000008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4F-4BE8-B120-7A188EAB9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535472"/>
        <c:axId val="49553580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Sheet1!$H$2</c15:sqref>
                        </c15:formulaRef>
                      </c:ext>
                    </c:extLst>
                    <c:strCache>
                      <c:ptCount val="1"/>
                      <c:pt idx="0">
                        <c:v>S4 15g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x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40</c:v>
                      </c:pt>
                      <c:pt idx="9">
                        <c:v>50</c:v>
                      </c:pt>
                      <c:pt idx="10">
                        <c:v>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Sheet1!$H$4:$H$14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1.18</c:v>
                      </c:pt>
                      <c:pt idx="1">
                        <c:v>4.16</c:v>
                      </c:pt>
                      <c:pt idx="2">
                        <c:v>5.59</c:v>
                      </c:pt>
                      <c:pt idx="3">
                        <c:v>6.06</c:v>
                      </c:pt>
                      <c:pt idx="4">
                        <c:v>6.25</c:v>
                      </c:pt>
                      <c:pt idx="5">
                        <c:v>6.34</c:v>
                      </c:pt>
                      <c:pt idx="6">
                        <c:v>6.38</c:v>
                      </c:pt>
                      <c:pt idx="7">
                        <c:v>6.33</c:v>
                      </c:pt>
                      <c:pt idx="8">
                        <c:v>6.36</c:v>
                      </c:pt>
                      <c:pt idx="9">
                        <c:v>7.15</c:v>
                      </c:pt>
                      <c:pt idx="10">
                        <c:v>8.33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C24F-4BE8-B120-7A188EAB96A0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</c15:sqref>
                        </c15:formulaRef>
                      </c:ext>
                    </c:extLst>
                    <c:strCache>
                      <c:ptCount val="1"/>
                      <c:pt idx="0">
                        <c:v>S4 20g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prstDash val="dash"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40</c:v>
                      </c:pt>
                      <c:pt idx="9">
                        <c:v>50</c:v>
                      </c:pt>
                      <c:pt idx="10">
                        <c:v>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Sheet1!$I$4:$I$14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1.1399999999999999</c:v>
                      </c:pt>
                      <c:pt idx="1">
                        <c:v>6.26</c:v>
                      </c:pt>
                      <c:pt idx="2">
                        <c:v>6.57</c:v>
                      </c:pt>
                      <c:pt idx="3">
                        <c:v>6.68</c:v>
                      </c:pt>
                      <c:pt idx="4">
                        <c:v>6.84</c:v>
                      </c:pt>
                      <c:pt idx="5">
                        <c:v>7.04</c:v>
                      </c:pt>
                      <c:pt idx="6">
                        <c:v>7.62</c:v>
                      </c:pt>
                      <c:pt idx="7">
                        <c:v>8.1199999999999992</c:v>
                      </c:pt>
                      <c:pt idx="8">
                        <c:v>8.44</c:v>
                      </c:pt>
                      <c:pt idx="9">
                        <c:v>8.61</c:v>
                      </c:pt>
                      <c:pt idx="10">
                        <c:v>9.0299999999999994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24F-4BE8-B120-7A188EAB96A0}"/>
                  </c:ext>
                </c:extLst>
              </c15:ser>
            </c15:filteredScatterSeries>
          </c:ext>
        </c:extLst>
      </c:scatterChart>
      <c:valAx>
        <c:axId val="495535472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800"/>
        <c:crosses val="autoZero"/>
        <c:crossBetween val="midCat"/>
      </c:valAx>
      <c:valAx>
        <c:axId val="495535800"/>
        <c:scaling>
          <c:orientation val="minMax"/>
          <c:max val="12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472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201A33"/>
          </a:solidFill>
          <a:latin typeface="Gill Sans MT" panose="020B0502020104020203" pitchFamily="34" charset="0"/>
        </a:defRPr>
      </a:pPr>
      <a:endParaRPr lang="en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070000045892704E-2"/>
          <c:y val="4.2674788232436284E-2"/>
          <c:w val="0.88264825125846103"/>
          <c:h val="0.76824283203038268"/>
        </c:manualLayout>
      </c:layout>
      <c:scatterChart>
        <c:scatterStyle val="smoothMarker"/>
        <c:varyColors val="0"/>
        <c:ser>
          <c:idx val="2"/>
          <c:order val="2"/>
          <c:tx>
            <c:strRef>
              <c:f>Sheet1!$J$2</c:f>
              <c:strCache>
                <c:ptCount val="1"/>
                <c:pt idx="0">
                  <c:v>S4 23g</c:v>
                </c:pt>
              </c:strCache>
            </c:strRef>
          </c:tx>
          <c:spPr>
            <a:ln w="25400" cap="rnd">
              <a:solidFill>
                <a:srgbClr val="D34E29"/>
              </a:solidFill>
              <a:prstDash val="lgDash"/>
              <a:round/>
            </a:ln>
            <a:effectLst/>
          </c:spPr>
          <c:marker>
            <c:symbol val="circle"/>
            <c:size val="10"/>
            <c:spPr>
              <a:solidFill>
                <a:srgbClr val="D34E29"/>
              </a:solidFill>
              <a:ln w="9525">
                <a:noFill/>
                <a:prstDash val="dashDot"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Sheet1!$J$4:$J$14</c:f>
              <c:numCache>
                <c:formatCode>General</c:formatCode>
                <c:ptCount val="11"/>
                <c:pt idx="0">
                  <c:v>1.1499999999999999</c:v>
                </c:pt>
                <c:pt idx="1">
                  <c:v>6.51</c:v>
                </c:pt>
                <c:pt idx="2">
                  <c:v>7.12</c:v>
                </c:pt>
                <c:pt idx="3">
                  <c:v>8.2899999999999991</c:v>
                </c:pt>
                <c:pt idx="4">
                  <c:v>8.5299999999999994</c:v>
                </c:pt>
                <c:pt idx="5">
                  <c:v>8.73</c:v>
                </c:pt>
                <c:pt idx="6">
                  <c:v>8.8800000000000008</c:v>
                </c:pt>
                <c:pt idx="7">
                  <c:v>8.9600000000000009</c:v>
                </c:pt>
                <c:pt idx="8">
                  <c:v>9.0500000000000007</c:v>
                </c:pt>
                <c:pt idx="9">
                  <c:v>9.09</c:v>
                </c:pt>
                <c:pt idx="10">
                  <c:v>9.18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8E-4573-9CF7-7910EC7E4C71}"/>
            </c:ext>
          </c:extLst>
        </c:ser>
        <c:ser>
          <c:idx val="4"/>
          <c:order val="4"/>
          <c:tx>
            <c:strRef>
              <c:f>Sheet1!$D$2</c:f>
              <c:strCache>
                <c:ptCount val="1"/>
                <c:pt idx="0">
                  <c:v>O1 39g</c:v>
                </c:pt>
              </c:strCache>
            </c:strRef>
          </c:tx>
          <c:spPr>
            <a:ln w="25400" cap="rnd">
              <a:solidFill>
                <a:srgbClr val="9263A9"/>
              </a:solidFill>
              <a:prstDash val="lgDashDotDot"/>
              <a:round/>
            </a:ln>
            <a:effectLst/>
          </c:spPr>
          <c:marker>
            <c:symbol val="circle"/>
            <c:size val="10"/>
            <c:spPr>
              <a:solidFill>
                <a:srgbClr val="9263A9"/>
              </a:solidFill>
              <a:ln w="9525">
                <a:noFill/>
              </a:ln>
              <a:effectLst/>
            </c:spPr>
          </c:marker>
          <c:xVal>
            <c:numRef>
              <c:f>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</c:numCache>
            </c:numRef>
          </c:xVal>
          <c:yVal>
            <c:numRef>
              <c:f>Sheet1!$D$4:$D$14</c:f>
              <c:numCache>
                <c:formatCode>General</c:formatCode>
                <c:ptCount val="11"/>
                <c:pt idx="0">
                  <c:v>1.46</c:v>
                </c:pt>
                <c:pt idx="1">
                  <c:v>6.21</c:v>
                </c:pt>
                <c:pt idx="2">
                  <c:v>6.94</c:v>
                </c:pt>
                <c:pt idx="3">
                  <c:v>8.02</c:v>
                </c:pt>
                <c:pt idx="4">
                  <c:v>8.6300000000000008</c:v>
                </c:pt>
                <c:pt idx="5">
                  <c:v>8.69</c:v>
                </c:pt>
                <c:pt idx="6">
                  <c:v>8.81</c:v>
                </c:pt>
                <c:pt idx="7">
                  <c:v>8.9700000000000006</c:v>
                </c:pt>
                <c:pt idx="8">
                  <c:v>9.0399999999999991</c:v>
                </c:pt>
                <c:pt idx="9">
                  <c:v>9.11</c:v>
                </c:pt>
                <c:pt idx="10">
                  <c:v>9.1300000000000008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48E-4573-9CF7-7910EC7E4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535472"/>
        <c:axId val="49553580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Sheet1!$H$2</c15:sqref>
                        </c15:formulaRef>
                      </c:ext>
                    </c:extLst>
                    <c:strCache>
                      <c:ptCount val="1"/>
                      <c:pt idx="0">
                        <c:v>S4 15g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x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40</c:v>
                      </c:pt>
                      <c:pt idx="9">
                        <c:v>50</c:v>
                      </c:pt>
                      <c:pt idx="10">
                        <c:v>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Sheet1!$H$4:$H$14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1.18</c:v>
                      </c:pt>
                      <c:pt idx="1">
                        <c:v>4.16</c:v>
                      </c:pt>
                      <c:pt idx="2">
                        <c:v>5.59</c:v>
                      </c:pt>
                      <c:pt idx="3">
                        <c:v>6.06</c:v>
                      </c:pt>
                      <c:pt idx="4">
                        <c:v>6.25</c:v>
                      </c:pt>
                      <c:pt idx="5">
                        <c:v>6.34</c:v>
                      </c:pt>
                      <c:pt idx="6">
                        <c:v>6.38</c:v>
                      </c:pt>
                      <c:pt idx="7">
                        <c:v>6.33</c:v>
                      </c:pt>
                      <c:pt idx="8">
                        <c:v>6.36</c:v>
                      </c:pt>
                      <c:pt idx="9">
                        <c:v>7.15</c:v>
                      </c:pt>
                      <c:pt idx="10">
                        <c:v>8.33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548E-4573-9CF7-7910EC7E4C71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</c15:sqref>
                        </c15:formulaRef>
                      </c:ext>
                    </c:extLst>
                    <c:strCache>
                      <c:ptCount val="1"/>
                      <c:pt idx="0">
                        <c:v>S4 20g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prstDash val="dash"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40</c:v>
                      </c:pt>
                      <c:pt idx="9">
                        <c:v>50</c:v>
                      </c:pt>
                      <c:pt idx="10">
                        <c:v>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Sheet1!$I$4:$I$14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1.1399999999999999</c:v>
                      </c:pt>
                      <c:pt idx="1">
                        <c:v>6.26</c:v>
                      </c:pt>
                      <c:pt idx="2">
                        <c:v>6.57</c:v>
                      </c:pt>
                      <c:pt idx="3">
                        <c:v>6.68</c:v>
                      </c:pt>
                      <c:pt idx="4">
                        <c:v>6.84</c:v>
                      </c:pt>
                      <c:pt idx="5">
                        <c:v>7.04</c:v>
                      </c:pt>
                      <c:pt idx="6">
                        <c:v>7.62</c:v>
                      </c:pt>
                      <c:pt idx="7">
                        <c:v>8.1199999999999992</c:v>
                      </c:pt>
                      <c:pt idx="8">
                        <c:v>8.44</c:v>
                      </c:pt>
                      <c:pt idx="9">
                        <c:v>8.61</c:v>
                      </c:pt>
                      <c:pt idx="10">
                        <c:v>9.0299999999999994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48E-4573-9CF7-7910EC7E4C7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Sheet1!$Q$2</c15:sqref>
                        </c15:formulaRef>
                      </c:ext>
                    </c:extLst>
                    <c:strCache>
                      <c:ptCount val="1"/>
                      <c:pt idx="0">
                        <c:v>S4 48,5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40</c:v>
                      </c:pt>
                      <c:pt idx="9">
                        <c:v>50</c:v>
                      </c:pt>
                      <c:pt idx="10">
                        <c:v>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Sheet1!$Q$4:$Q$14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1.35</c:v>
                      </c:pt>
                      <c:pt idx="1">
                        <c:v>5.44</c:v>
                      </c:pt>
                      <c:pt idx="2">
                        <c:v>6.39</c:v>
                      </c:pt>
                      <c:pt idx="3">
                        <c:v>6.94</c:v>
                      </c:pt>
                      <c:pt idx="4">
                        <c:v>7.26</c:v>
                      </c:pt>
                      <c:pt idx="5">
                        <c:v>7.87</c:v>
                      </c:pt>
                      <c:pt idx="6">
                        <c:v>#N/A</c:v>
                      </c:pt>
                      <c:pt idx="7">
                        <c:v>9.0500000000000007</c:v>
                      </c:pt>
                      <c:pt idx="8">
                        <c:v>9.5399999999999991</c:v>
                      </c:pt>
                      <c:pt idx="9">
                        <c:v>9.76</c:v>
                      </c:pt>
                      <c:pt idx="10">
                        <c:v>9.8800000000000008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48E-4573-9CF7-7910EC7E4C71}"/>
                  </c:ext>
                </c:extLst>
              </c15:ser>
            </c15:filteredScatterSeries>
          </c:ext>
        </c:extLst>
      </c:scatterChart>
      <c:valAx>
        <c:axId val="495535472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800"/>
        <c:crosses val="autoZero"/>
        <c:crossBetween val="midCat"/>
      </c:valAx>
      <c:valAx>
        <c:axId val="495535800"/>
        <c:scaling>
          <c:orientation val="minMax"/>
          <c:max val="12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201A3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GB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201A33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201A33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SE"/>
          </a:p>
        </c:txPr>
        <c:crossAx val="495535472"/>
        <c:crosses val="autoZero"/>
        <c:crossBetween val="midCat"/>
        <c:majorUnit val="3"/>
      </c:valAx>
      <c:spPr>
        <a:noFill/>
        <a:ln w="25400"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201A33"/>
          </a:solidFill>
          <a:latin typeface="Gill Sans MT" panose="020B0502020104020203" pitchFamily="34" charset="0"/>
        </a:defRPr>
      </a:pPr>
      <a:endParaRPr lang="en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</cdr:x>
      <cdr:y>0.08948</cdr:y>
    </cdr:from>
    <cdr:to>
      <cdr:x>0.59334</cdr:x>
      <cdr:y>0.30364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446257-5BD5-4979-85C5-BA534A11A57C}"/>
            </a:ext>
          </a:extLst>
        </cdr:cNvPr>
        <cdr:cNvSpPr txBox="1"/>
      </cdr:nvSpPr>
      <cdr:spPr>
        <a:xfrm xmlns:a="http://schemas.openxmlformats.org/drawingml/2006/main">
          <a:off x="4524804" y="382049"/>
          <a:ext cx="136275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E" sz="1100" dirty="0"/>
        </a:p>
      </cdr:txBody>
    </cdr:sp>
  </cdr:relSizeAnchor>
  <cdr:relSizeAnchor xmlns:cdr="http://schemas.openxmlformats.org/drawingml/2006/chartDrawing">
    <cdr:from>
      <cdr:x>0.32045</cdr:x>
      <cdr:y>0.10882</cdr:y>
    </cdr:from>
    <cdr:to>
      <cdr:x>0.48633</cdr:x>
      <cdr:y>0.32298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DBFAAAF-E76F-4DDC-A6FB-733F183D326C}"/>
            </a:ext>
          </a:extLst>
        </cdr:cNvPr>
        <cdr:cNvSpPr txBox="1"/>
      </cdr:nvSpPr>
      <cdr:spPr>
        <a:xfrm xmlns:a="http://schemas.openxmlformats.org/drawingml/2006/main">
          <a:off x="3179752" y="464640"/>
          <a:ext cx="16459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9263A9"/>
              </a:solidFill>
              <a:latin typeface="Gill Sans MT" panose="020B0502020104020203" pitchFamily="34" charset="0"/>
            </a:rPr>
            <a:t>23g, &lt;63µm</a:t>
          </a:r>
          <a:endParaRPr lang="en-SE" sz="1800" dirty="0">
            <a:solidFill>
              <a:srgbClr val="9263A9"/>
            </a:solidFill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0.37016</cdr:x>
      <cdr:y>0.34317</cdr:y>
    </cdr:from>
    <cdr:to>
      <cdr:x>0.5214</cdr:x>
      <cdr:y>0.457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22D7386-3D0E-4E58-BCB4-5327D105F809}"/>
            </a:ext>
          </a:extLst>
        </cdr:cNvPr>
        <cdr:cNvSpPr txBox="1"/>
      </cdr:nvSpPr>
      <cdr:spPr>
        <a:xfrm xmlns:a="http://schemas.openxmlformats.org/drawingml/2006/main">
          <a:off x="3673004" y="1465236"/>
          <a:ext cx="1500730" cy="486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>
              <a:solidFill>
                <a:srgbClr val="D34E29"/>
              </a:solidFill>
              <a:latin typeface="Gill Sans MT" panose="020B0502020104020203" pitchFamily="34" charset="0"/>
            </a:rPr>
            <a:t>48g, &lt;250µm</a:t>
          </a:r>
          <a:endParaRPr lang="en-SE" sz="1800" dirty="0">
            <a:solidFill>
              <a:srgbClr val="D34E29"/>
            </a:solidFill>
            <a:latin typeface="Gill Sans MT" panose="020B05020201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0.40841</cdr:x>
      <cdr:y>0.30787</cdr:y>
    </cdr:from>
    <cdr:to>
      <cdr:x>0.55588</cdr:x>
      <cdr:y>0.39808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0A0E17-7CDC-47F2-9E49-66ABA6265220}"/>
            </a:ext>
          </a:extLst>
        </cdr:cNvPr>
        <cdr:cNvSpPr txBox="1"/>
      </cdr:nvSpPr>
      <cdr:spPr>
        <a:xfrm xmlns:a="http://schemas.openxmlformats.org/drawingml/2006/main">
          <a:off x="4182641" y="1414413"/>
          <a:ext cx="1510281" cy="414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9263A9"/>
              </a:solidFill>
              <a:latin typeface="Gill Sans MT" panose="020B0502020104020203" pitchFamily="34" charset="0"/>
            </a:rPr>
            <a:t>                       EAF Slag, 39g</a:t>
          </a:r>
          <a:endParaRPr lang="en-SE" sz="1800" dirty="0">
            <a:solidFill>
              <a:srgbClr val="9263A9"/>
            </a:solidFill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0.25726</cdr:x>
      <cdr:y>0.10834</cdr:y>
    </cdr:from>
    <cdr:to>
      <cdr:x>0.40473</cdr:x>
      <cdr:y>0.19855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A0B98BE-C382-4A7C-842C-14D031B1DEE3}"/>
            </a:ext>
          </a:extLst>
        </cdr:cNvPr>
        <cdr:cNvSpPr txBox="1"/>
      </cdr:nvSpPr>
      <cdr:spPr>
        <a:xfrm xmlns:a="http://schemas.openxmlformats.org/drawingml/2006/main">
          <a:off x="2634717" y="497741"/>
          <a:ext cx="1510235" cy="414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>
              <a:solidFill>
                <a:srgbClr val="D34E29"/>
              </a:solidFill>
              <a:latin typeface="Gill Sans MT" panose="020B0502020104020203" pitchFamily="34" charset="0"/>
            </a:rPr>
            <a:t>Landfill Slag, 23g</a:t>
          </a:r>
          <a:endParaRPr lang="en-SE" sz="1800" dirty="0">
            <a:solidFill>
              <a:srgbClr val="D34E29"/>
            </a:solidFill>
            <a:latin typeface="Gill Sans MT" panose="020B05020201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95CA7-EAC4-48C9-AA7C-6A267EF973EF}" type="datetimeFigureOut">
              <a:rPr lang="en-SE" smtClean="0"/>
              <a:t>2019-04-03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0FED-0B72-4EAD-B568-B5E4BB87E290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766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A0FED-0B72-4EAD-B568-B5E4BB87E290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47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6FB3-B450-41E4-A097-10424BA1E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718DB-EF48-45AD-A82F-2DEA05538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0E383-D902-420A-A452-E0282699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3389-353D-4C75-9EA7-D8C23A93B5CE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9737-C78C-4163-8D84-DD16AD21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6BDA-6AC2-4D82-AFD6-2CF1337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0296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4F92-AD46-4199-B2F7-AE433025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63C07-6F98-4029-89A1-84EB99167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917B-0809-4AD4-9071-AAB857EB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2A85-6AA0-4C28-8870-0779B19DAC6A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9706-8BAD-48CB-AE87-8594EE41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F8DE-7280-475E-B8D3-4B51C089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3309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924D7-0708-4225-B83B-3FABE1C4F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B7B0E-4714-470B-A18F-D0092ED8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7990-94D9-4EF4-AAE4-3A142B11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C238-0C2E-4135-B600-8B24F7F23AD2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6B86D-A34D-42C6-BCCB-27CB25EC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FEE2C-F21F-4B94-8A99-DF837037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227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2B55-7A35-4CCB-93DB-8306F16E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3EF-8CB6-4E90-8AEA-1CC3FE34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00625-5086-4328-AE1D-A2156A97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408-D9EE-4F54-8738-28F2D15FD491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4C005-9359-434D-9A0C-033B1648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673AF-E03E-4989-B1DA-015DFE7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984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8F48-7B12-46A2-B840-F5F7E89B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4821-FB48-441C-B640-C5616787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90521-4B4A-4B3C-934E-1FCBA831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181-38C3-4A16-B9F4-305490776757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CEA3-8C51-47A1-897C-1B05239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3D9C8-C5FD-4195-9A64-E292307A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977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48A3-B1B8-4A29-B118-DE9CA7F1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D1E5-8700-4E3A-BDF6-F2F62F665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2B4E-FC41-4848-947C-C818A7ADE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67BE-E2E5-458D-B816-AE281286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9F83-DB81-4AB2-AC84-A0CA76C92401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548B-65AD-4758-B5F1-9FC5483D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9A4D5-D777-438C-BDAA-383DA9BE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9619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7DAB-7ADD-4D4E-9AE7-5C42F517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E6F37-1512-4055-938B-B0744724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567C5-D259-48EA-A120-413DB29C7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E2FED-52DF-486A-BAD2-6F2AF68B1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DC09C-155A-4AAB-9580-F3082A39A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FB27F-4667-462B-A655-D27FCADB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C98-6F39-40AC-820F-EE846E83284C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617E2-FE50-4DB2-8285-775E1168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8E44B-F488-4B15-A333-D0D5151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9074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5234-7B38-4819-83E9-7224D326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8D021-7623-4464-8974-40A7E820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86DF-9F7F-460C-B072-407909DC4D52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647F-2CA4-453C-9BA3-4176A946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89845-F6DC-4CA6-8123-C56A841D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525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12CF48-02E1-4C24-82B2-BD9F82026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176"/>
            <a:ext cx="12193998" cy="84192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75AC34-C508-45B6-AFBE-55C560417C06}"/>
              </a:ext>
            </a:extLst>
          </p:cNvPr>
          <p:cNvSpPr/>
          <p:nvPr userDrawn="1"/>
        </p:nvSpPr>
        <p:spPr>
          <a:xfrm>
            <a:off x="587375" y="542925"/>
            <a:ext cx="11017250" cy="5772150"/>
          </a:xfrm>
          <a:prstGeom prst="rect">
            <a:avLst/>
          </a:prstGeom>
          <a:solidFill>
            <a:srgbClr val="9263A9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SE" sz="4000" dirty="0">
              <a:latin typeface="Gill Sans MT" panose="020B05020201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80D8F-FBA1-4C43-A0E3-D4EBD92C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724"/>
            <a:ext cx="6447099" cy="365125"/>
          </a:xfrm>
        </p:spPr>
        <p:txBody>
          <a:bodyPr/>
          <a:lstStyle>
            <a:lvl1pPr algn="ctr">
              <a:defRPr>
                <a:solidFill>
                  <a:srgbClr val="201A33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0CD0A-67DB-45DE-B213-9E186B6F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8748" y="6356350"/>
            <a:ext cx="815051" cy="365125"/>
          </a:xfrm>
        </p:spPr>
        <p:txBody>
          <a:bodyPr/>
          <a:lstStyle>
            <a:lvl1pPr>
              <a:defRPr>
                <a:solidFill>
                  <a:srgbClr val="201A33"/>
                </a:solidFill>
                <a:latin typeface="Gill Sans MT" panose="020B0502020104020203" pitchFamily="34" charset="0"/>
              </a:defRPr>
            </a:lvl1pPr>
          </a:lstStyle>
          <a:p>
            <a:fld id="{2926E2FE-519D-4B8A-A9E9-F7AEB8290552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758AD1-847F-43D2-BB70-55B7ADD040F5}"/>
              </a:ext>
            </a:extLst>
          </p:cNvPr>
          <p:cNvSpPr/>
          <p:nvPr userDrawn="1"/>
        </p:nvSpPr>
        <p:spPr>
          <a:xfrm flipH="1">
            <a:off x="9886432" y="491406"/>
            <a:ext cx="1758950" cy="1454150"/>
          </a:xfrm>
          <a:custGeom>
            <a:avLst/>
            <a:gdLst>
              <a:gd name="connsiteX0" fmla="*/ 0 w 1758950"/>
              <a:gd name="connsiteY0" fmla="*/ 0 h 1454150"/>
              <a:gd name="connsiteX1" fmla="*/ 1758950 w 1758950"/>
              <a:gd name="connsiteY1" fmla="*/ 0 h 1454150"/>
              <a:gd name="connsiteX2" fmla="*/ 1758950 w 1758950"/>
              <a:gd name="connsiteY2" fmla="*/ 52318 h 1454150"/>
              <a:gd name="connsiteX3" fmla="*/ 47771 w 1758950"/>
              <a:gd name="connsiteY3" fmla="*/ 52318 h 1454150"/>
              <a:gd name="connsiteX4" fmla="*/ 47771 w 1758950"/>
              <a:gd name="connsiteY4" fmla="*/ 1454150 h 1454150"/>
              <a:gd name="connsiteX5" fmla="*/ 0 w 1758950"/>
              <a:gd name="connsiteY5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950" h="1454150">
                <a:moveTo>
                  <a:pt x="0" y="0"/>
                </a:moveTo>
                <a:lnTo>
                  <a:pt x="1758950" y="0"/>
                </a:lnTo>
                <a:lnTo>
                  <a:pt x="1758950" y="52318"/>
                </a:lnTo>
                <a:lnTo>
                  <a:pt x="47771" y="52318"/>
                </a:lnTo>
                <a:lnTo>
                  <a:pt x="47771" y="1454150"/>
                </a:lnTo>
                <a:lnTo>
                  <a:pt x="0" y="1454150"/>
                </a:lnTo>
                <a:close/>
              </a:path>
            </a:pathLst>
          </a:custGeom>
          <a:solidFill>
            <a:srgbClr val="201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rgbClr val="004445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95D37E-4E50-459B-8682-D14F874ADDFB}"/>
              </a:ext>
            </a:extLst>
          </p:cNvPr>
          <p:cNvSpPr/>
          <p:nvPr userDrawn="1"/>
        </p:nvSpPr>
        <p:spPr>
          <a:xfrm flipV="1">
            <a:off x="546618" y="4912444"/>
            <a:ext cx="1758950" cy="1454150"/>
          </a:xfrm>
          <a:custGeom>
            <a:avLst/>
            <a:gdLst>
              <a:gd name="connsiteX0" fmla="*/ 0 w 1758950"/>
              <a:gd name="connsiteY0" fmla="*/ 0 h 1454150"/>
              <a:gd name="connsiteX1" fmla="*/ 1758950 w 1758950"/>
              <a:gd name="connsiteY1" fmla="*/ 0 h 1454150"/>
              <a:gd name="connsiteX2" fmla="*/ 1758950 w 1758950"/>
              <a:gd name="connsiteY2" fmla="*/ 52318 h 1454150"/>
              <a:gd name="connsiteX3" fmla="*/ 47771 w 1758950"/>
              <a:gd name="connsiteY3" fmla="*/ 52318 h 1454150"/>
              <a:gd name="connsiteX4" fmla="*/ 47771 w 1758950"/>
              <a:gd name="connsiteY4" fmla="*/ 1454150 h 1454150"/>
              <a:gd name="connsiteX5" fmla="*/ 0 w 1758950"/>
              <a:gd name="connsiteY5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950" h="1454150">
                <a:moveTo>
                  <a:pt x="0" y="0"/>
                </a:moveTo>
                <a:lnTo>
                  <a:pt x="1758950" y="0"/>
                </a:lnTo>
                <a:lnTo>
                  <a:pt x="1758950" y="52318"/>
                </a:lnTo>
                <a:lnTo>
                  <a:pt x="47771" y="52318"/>
                </a:lnTo>
                <a:lnTo>
                  <a:pt x="47771" y="1454150"/>
                </a:lnTo>
                <a:lnTo>
                  <a:pt x="0" y="1454150"/>
                </a:lnTo>
                <a:close/>
              </a:path>
            </a:pathLst>
          </a:custGeom>
          <a:solidFill>
            <a:srgbClr val="201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rgbClr val="0044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47EE-FEB6-4598-8F77-8D0AB0C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70A9E-2D02-4C4B-BD42-9B958E53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BCD1A-33B4-4D7A-B155-097FF2179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98B1D-B0A4-4317-BDDA-49943F85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F9E-47DF-4444-A042-7238072D67B3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DCAA7-46F0-4ABD-A16D-73DF550E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57392-ABA3-4FD3-B55C-687E0311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099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9558-AFBB-49D6-B4AA-F08E7842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F577B-100E-4F7F-B57F-28C7AF706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D7C87-F6CE-4F1E-BDF1-ECC82F21B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0C2D7-4C33-468A-91B6-1514F106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5C3-A55F-4756-9F77-6A478EF26438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6EE9-4699-45BB-832A-53418554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3E683-D7F5-409B-85C3-543FEF35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34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F7C42-829B-40C8-AF14-6EE7EA35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B93B0-5C58-4A0D-A542-5C595823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B50DC-A50E-4CA6-94BF-D18EE008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BAAB-8FA9-4446-8683-5A707770ED9F}" type="datetime8">
              <a:rPr lang="en-SE" smtClean="0"/>
              <a:t>2019-04-03 12:25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E8803-35D4-4280-9E20-DB6F236E5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Optimizing the use of EAF stainless steel Slag to neutralize acid baths – mattiadc@kth.se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8AF8-13CB-410D-8CC9-635F33ABE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E2FE-519D-4B8A-A9E9-F7AEB829055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563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E80DFD-929C-44A6-930C-DFCFEB157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4054"/>
          <a:stretch/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F117CE-2D33-4441-BA77-C971D9E8A260}"/>
              </a:ext>
            </a:extLst>
          </p:cNvPr>
          <p:cNvSpPr/>
          <p:nvPr/>
        </p:nvSpPr>
        <p:spPr>
          <a:xfrm>
            <a:off x="0" y="3"/>
            <a:ext cx="12192000" cy="6858000"/>
          </a:xfrm>
          <a:custGeom>
            <a:avLst/>
            <a:gdLst>
              <a:gd name="connsiteX0" fmla="*/ 9531472 w 12192000"/>
              <a:gd name="connsiteY0" fmla="*/ 4071104 h 6858000"/>
              <a:gd name="connsiteX1" fmla="*/ 9434623 w 12192000"/>
              <a:gd name="connsiteY1" fmla="*/ 4264802 h 6858000"/>
              <a:gd name="connsiteX2" fmla="*/ 9531472 w 12192000"/>
              <a:gd name="connsiteY2" fmla="*/ 4458499 h 6858000"/>
              <a:gd name="connsiteX3" fmla="*/ 9787152 w 12192000"/>
              <a:gd name="connsiteY3" fmla="*/ 4458499 h 6858000"/>
              <a:gd name="connsiteX4" fmla="*/ 9884001 w 12192000"/>
              <a:gd name="connsiteY4" fmla="*/ 4264802 h 6858000"/>
              <a:gd name="connsiteX5" fmla="*/ 9787152 w 12192000"/>
              <a:gd name="connsiteY5" fmla="*/ 4071104 h 6858000"/>
              <a:gd name="connsiteX6" fmla="*/ 9160536 w 12192000"/>
              <a:gd name="connsiteY6" fmla="*/ 3468878 h 6858000"/>
              <a:gd name="connsiteX7" fmla="*/ 9033674 w 12192000"/>
              <a:gd name="connsiteY7" fmla="*/ 3722602 h 6858000"/>
              <a:gd name="connsiteX8" fmla="*/ 9160536 w 12192000"/>
              <a:gd name="connsiteY8" fmla="*/ 3976325 h 6858000"/>
              <a:gd name="connsiteX9" fmla="*/ 9495451 w 12192000"/>
              <a:gd name="connsiteY9" fmla="*/ 3976325 h 6858000"/>
              <a:gd name="connsiteX10" fmla="*/ 9622313 w 12192000"/>
              <a:gd name="connsiteY10" fmla="*/ 3722602 h 6858000"/>
              <a:gd name="connsiteX11" fmla="*/ 9495451 w 12192000"/>
              <a:gd name="connsiteY11" fmla="*/ 3468878 h 6858000"/>
              <a:gd name="connsiteX12" fmla="*/ 10013968 w 12192000"/>
              <a:gd name="connsiteY12" fmla="*/ 3131097 h 6858000"/>
              <a:gd name="connsiteX13" fmla="*/ 9703982 w 12192000"/>
              <a:gd name="connsiteY13" fmla="*/ 3751069 h 6858000"/>
              <a:gd name="connsiteX14" fmla="*/ 10013968 w 12192000"/>
              <a:gd name="connsiteY14" fmla="*/ 4371041 h 6858000"/>
              <a:gd name="connsiteX15" fmla="*/ 10832331 w 12192000"/>
              <a:gd name="connsiteY15" fmla="*/ 4371041 h 6858000"/>
              <a:gd name="connsiteX16" fmla="*/ 11142317 w 12192000"/>
              <a:gd name="connsiteY16" fmla="*/ 3751069 h 6858000"/>
              <a:gd name="connsiteX17" fmla="*/ 10832331 w 12192000"/>
              <a:gd name="connsiteY17" fmla="*/ 3131097 h 6858000"/>
              <a:gd name="connsiteX18" fmla="*/ 6433225 w 12192000"/>
              <a:gd name="connsiteY18" fmla="*/ 2819351 h 6858000"/>
              <a:gd name="connsiteX19" fmla="*/ 5646924 w 12192000"/>
              <a:gd name="connsiteY19" fmla="*/ 4391953 h 6858000"/>
              <a:gd name="connsiteX20" fmla="*/ 6433225 w 12192000"/>
              <a:gd name="connsiteY20" fmla="*/ 5964554 h 6858000"/>
              <a:gd name="connsiteX21" fmla="*/ 8509061 w 12192000"/>
              <a:gd name="connsiteY21" fmla="*/ 5964554 h 6858000"/>
              <a:gd name="connsiteX22" fmla="*/ 9295362 w 12192000"/>
              <a:gd name="connsiteY22" fmla="*/ 4391953 h 6858000"/>
              <a:gd name="connsiteX23" fmla="*/ 8509061 w 12192000"/>
              <a:gd name="connsiteY23" fmla="*/ 2819351 h 6858000"/>
              <a:gd name="connsiteX24" fmla="*/ 8918813 w 12192000"/>
              <a:gd name="connsiteY24" fmla="*/ 2153719 h 6858000"/>
              <a:gd name="connsiteX25" fmla="*/ 8608827 w 12192000"/>
              <a:gd name="connsiteY25" fmla="*/ 2773691 h 6858000"/>
              <a:gd name="connsiteX26" fmla="*/ 8918813 w 12192000"/>
              <a:gd name="connsiteY26" fmla="*/ 3393663 h 6858000"/>
              <a:gd name="connsiteX27" fmla="*/ 9737176 w 12192000"/>
              <a:gd name="connsiteY27" fmla="*/ 3393663 h 6858000"/>
              <a:gd name="connsiteX28" fmla="*/ 10047162 w 12192000"/>
              <a:gd name="connsiteY28" fmla="*/ 2773691 h 6858000"/>
              <a:gd name="connsiteX29" fmla="*/ 9737176 w 12192000"/>
              <a:gd name="connsiteY29" fmla="*/ 2153719 h 6858000"/>
              <a:gd name="connsiteX30" fmla="*/ 9242205 w 12192000"/>
              <a:gd name="connsiteY30" fmla="*/ 1586443 h 6858000"/>
              <a:gd name="connsiteX31" fmla="*/ 9115343 w 12192000"/>
              <a:gd name="connsiteY31" fmla="*/ 1840167 h 6858000"/>
              <a:gd name="connsiteX32" fmla="*/ 9242205 w 12192000"/>
              <a:gd name="connsiteY32" fmla="*/ 2093890 h 6858000"/>
              <a:gd name="connsiteX33" fmla="*/ 9577120 w 12192000"/>
              <a:gd name="connsiteY33" fmla="*/ 2093890 h 6858000"/>
              <a:gd name="connsiteX34" fmla="*/ 9703982 w 12192000"/>
              <a:gd name="connsiteY34" fmla="*/ 1840167 h 6858000"/>
              <a:gd name="connsiteX35" fmla="*/ 9577120 w 12192000"/>
              <a:gd name="connsiteY35" fmla="*/ 1586443 h 6858000"/>
              <a:gd name="connsiteX36" fmla="*/ 6930410 w 12192000"/>
              <a:gd name="connsiteY36" fmla="*/ 212652 h 6858000"/>
              <a:gd name="connsiteX37" fmla="*/ 6308650 w 12192000"/>
              <a:gd name="connsiteY37" fmla="*/ 1456172 h 6858000"/>
              <a:gd name="connsiteX38" fmla="*/ 6930410 w 12192000"/>
              <a:gd name="connsiteY38" fmla="*/ 2699691 h 6858000"/>
              <a:gd name="connsiteX39" fmla="*/ 8571857 w 12192000"/>
              <a:gd name="connsiteY39" fmla="*/ 2699691 h 6858000"/>
              <a:gd name="connsiteX40" fmla="*/ 9193617 w 12192000"/>
              <a:gd name="connsiteY40" fmla="*/ 1456172 h 6858000"/>
              <a:gd name="connsiteX41" fmla="*/ 8571857 w 12192000"/>
              <a:gd name="connsiteY41" fmla="*/ 212652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11184629 w 12192000"/>
              <a:gd name="connsiteY45" fmla="*/ 6858000 h 6858000"/>
              <a:gd name="connsiteX46" fmla="*/ 11719882 w 12192000"/>
              <a:gd name="connsiteY46" fmla="*/ 5787494 h 6858000"/>
              <a:gd name="connsiteX47" fmla="*/ 11072311 w 12192000"/>
              <a:gd name="connsiteY47" fmla="*/ 4492353 h 6858000"/>
              <a:gd name="connsiteX48" fmla="*/ 9362724 w 12192000"/>
              <a:gd name="connsiteY48" fmla="*/ 4492353 h 6858000"/>
              <a:gd name="connsiteX49" fmla="*/ 8715153 w 12192000"/>
              <a:gd name="connsiteY49" fmla="*/ 5787494 h 6858000"/>
              <a:gd name="connsiteX50" fmla="*/ 9250406 w 12192000"/>
              <a:gd name="connsiteY50" fmla="*/ 6858000 h 6858000"/>
              <a:gd name="connsiteX51" fmla="*/ 0 w 12192000"/>
              <a:gd name="connsiteY5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6858000">
                <a:moveTo>
                  <a:pt x="9531472" y="4071104"/>
                </a:moveTo>
                <a:lnTo>
                  <a:pt x="9434623" y="4264802"/>
                </a:lnTo>
                <a:lnTo>
                  <a:pt x="9531472" y="4458499"/>
                </a:lnTo>
                <a:lnTo>
                  <a:pt x="9787152" y="4458499"/>
                </a:lnTo>
                <a:lnTo>
                  <a:pt x="9884001" y="4264802"/>
                </a:lnTo>
                <a:lnTo>
                  <a:pt x="9787152" y="4071104"/>
                </a:lnTo>
                <a:close/>
                <a:moveTo>
                  <a:pt x="9160536" y="3468878"/>
                </a:moveTo>
                <a:lnTo>
                  <a:pt x="9033674" y="3722602"/>
                </a:lnTo>
                <a:lnTo>
                  <a:pt x="9160536" y="3976325"/>
                </a:lnTo>
                <a:lnTo>
                  <a:pt x="9495451" y="3976325"/>
                </a:lnTo>
                <a:lnTo>
                  <a:pt x="9622313" y="3722602"/>
                </a:lnTo>
                <a:lnTo>
                  <a:pt x="9495451" y="3468878"/>
                </a:lnTo>
                <a:close/>
                <a:moveTo>
                  <a:pt x="10013968" y="3131097"/>
                </a:moveTo>
                <a:lnTo>
                  <a:pt x="9703982" y="3751069"/>
                </a:lnTo>
                <a:lnTo>
                  <a:pt x="10013968" y="4371041"/>
                </a:lnTo>
                <a:lnTo>
                  <a:pt x="10832331" y="4371041"/>
                </a:lnTo>
                <a:lnTo>
                  <a:pt x="11142317" y="3751069"/>
                </a:lnTo>
                <a:lnTo>
                  <a:pt x="10832331" y="3131097"/>
                </a:lnTo>
                <a:close/>
                <a:moveTo>
                  <a:pt x="6433225" y="2819351"/>
                </a:moveTo>
                <a:lnTo>
                  <a:pt x="5646924" y="4391953"/>
                </a:lnTo>
                <a:lnTo>
                  <a:pt x="6433225" y="5964554"/>
                </a:lnTo>
                <a:lnTo>
                  <a:pt x="8509061" y="5964554"/>
                </a:lnTo>
                <a:lnTo>
                  <a:pt x="9295362" y="4391953"/>
                </a:lnTo>
                <a:lnTo>
                  <a:pt x="8509061" y="2819351"/>
                </a:lnTo>
                <a:close/>
                <a:moveTo>
                  <a:pt x="8918813" y="2153719"/>
                </a:moveTo>
                <a:lnTo>
                  <a:pt x="8608827" y="2773691"/>
                </a:lnTo>
                <a:lnTo>
                  <a:pt x="8918813" y="3393663"/>
                </a:lnTo>
                <a:lnTo>
                  <a:pt x="9737176" y="3393663"/>
                </a:lnTo>
                <a:lnTo>
                  <a:pt x="10047162" y="2773691"/>
                </a:lnTo>
                <a:lnTo>
                  <a:pt x="9737176" y="2153719"/>
                </a:lnTo>
                <a:close/>
                <a:moveTo>
                  <a:pt x="9242205" y="1586443"/>
                </a:moveTo>
                <a:lnTo>
                  <a:pt x="9115343" y="1840167"/>
                </a:lnTo>
                <a:lnTo>
                  <a:pt x="9242205" y="2093890"/>
                </a:lnTo>
                <a:lnTo>
                  <a:pt x="9577120" y="2093890"/>
                </a:lnTo>
                <a:lnTo>
                  <a:pt x="9703982" y="1840167"/>
                </a:lnTo>
                <a:lnTo>
                  <a:pt x="9577120" y="1586443"/>
                </a:lnTo>
                <a:close/>
                <a:moveTo>
                  <a:pt x="6930410" y="212652"/>
                </a:moveTo>
                <a:lnTo>
                  <a:pt x="6308650" y="1456172"/>
                </a:lnTo>
                <a:lnTo>
                  <a:pt x="6930410" y="2699691"/>
                </a:lnTo>
                <a:lnTo>
                  <a:pt x="8571857" y="2699691"/>
                </a:lnTo>
                <a:lnTo>
                  <a:pt x="9193617" y="1456172"/>
                </a:lnTo>
                <a:lnTo>
                  <a:pt x="8571857" y="2126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184629" y="6858000"/>
                </a:lnTo>
                <a:lnTo>
                  <a:pt x="11719882" y="5787494"/>
                </a:lnTo>
                <a:lnTo>
                  <a:pt x="11072311" y="4492353"/>
                </a:lnTo>
                <a:lnTo>
                  <a:pt x="9362724" y="4492353"/>
                </a:lnTo>
                <a:lnTo>
                  <a:pt x="8715153" y="5787494"/>
                </a:lnTo>
                <a:lnTo>
                  <a:pt x="92504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CD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641E7E-3127-4463-8244-961BD33AC82F}"/>
              </a:ext>
            </a:extLst>
          </p:cNvPr>
          <p:cNvSpPr/>
          <p:nvPr/>
        </p:nvSpPr>
        <p:spPr>
          <a:xfrm>
            <a:off x="304030" y="3051951"/>
            <a:ext cx="5791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Optimizing the use of EAF </a:t>
            </a:r>
          </a:p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stainless steel Slag to </a:t>
            </a:r>
          </a:p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neutralize acid baths</a:t>
            </a:r>
            <a:endParaRPr lang="en-SE" sz="4000" dirty="0">
              <a:solidFill>
                <a:srgbClr val="FFF47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3029D-C645-43EC-B3E0-B1E49870543F}"/>
              </a:ext>
            </a:extLst>
          </p:cNvPr>
          <p:cNvSpPr txBox="1"/>
          <p:nvPr/>
        </p:nvSpPr>
        <p:spPr>
          <a:xfrm>
            <a:off x="352407" y="5132264"/>
            <a:ext cx="1409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rgbClr val="FFF474"/>
                </a:solidFill>
                <a:latin typeface="Gill Sans MT" panose="020B0502020104020203" pitchFamily="34" charset="0"/>
              </a:rPr>
              <a:t>Mattia De Colle</a:t>
            </a:r>
          </a:p>
          <a:p>
            <a:r>
              <a:rPr lang="sv-SE" sz="1600" i="1" dirty="0">
                <a:solidFill>
                  <a:srgbClr val="201A33"/>
                </a:solidFill>
                <a:latin typeface="Gill Sans MT" panose="020B0502020104020203" pitchFamily="34" charset="0"/>
              </a:rPr>
              <a:t>Pär Jönsson</a:t>
            </a:r>
          </a:p>
          <a:p>
            <a:r>
              <a:rPr lang="sv-SE" sz="1600" i="1" dirty="0">
                <a:solidFill>
                  <a:srgbClr val="201A33"/>
                </a:solidFill>
                <a:latin typeface="Gill Sans MT" panose="020B0502020104020203" pitchFamily="34" charset="0"/>
              </a:rPr>
              <a:t>Andrey Karasev</a:t>
            </a:r>
          </a:p>
          <a:p>
            <a:r>
              <a:rPr lang="sv-SE" sz="1600" i="1" dirty="0">
                <a:solidFill>
                  <a:srgbClr val="201A33"/>
                </a:solidFill>
                <a:latin typeface="Gill Sans MT" panose="020B0502020104020203" pitchFamily="34" charset="0"/>
              </a:rPr>
              <a:t>Alicia Gauffin</a:t>
            </a:r>
            <a:endParaRPr lang="en-GB" sz="1600" i="1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D77A4-8D09-4E32-AB6B-6F398AF1E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1" y="819228"/>
            <a:ext cx="2177370" cy="1225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A65560-DA6A-4352-8D97-3063B0547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38" y="1472077"/>
            <a:ext cx="2162113" cy="2162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FCAD0A-8024-435D-A0A2-DA4D73780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6" y="1915032"/>
            <a:ext cx="1472415" cy="189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A3A4A-55B1-47B8-B0DC-98A348CD6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91" y="656928"/>
            <a:ext cx="2615767" cy="565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A96DA-26F5-4BFC-8DF3-5E766A857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9" y="478555"/>
            <a:ext cx="2158125" cy="24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69BB23-876B-4A46-BF3C-9CA3F06A56B7}"/>
              </a:ext>
            </a:extLst>
          </p:cNvPr>
          <p:cNvGrpSpPr/>
          <p:nvPr/>
        </p:nvGrpSpPr>
        <p:grpSpPr>
          <a:xfrm>
            <a:off x="1934056" y="2085358"/>
            <a:ext cx="4756194" cy="3026073"/>
            <a:chOff x="2000566" y="2211716"/>
            <a:chExt cx="4676528" cy="27308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F31F650-2D25-4900-85F4-D5CC7E89F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0566" y="2555897"/>
              <a:ext cx="4676528" cy="382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73A9A5-3330-4C63-AA0F-0E14BDB739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297" y="2211716"/>
              <a:ext cx="0" cy="2730843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94E02D-49DB-475A-A4A0-948ADC9CC19C}"/>
                </a:ext>
              </a:extLst>
            </p:cNvPr>
            <p:cNvSpPr/>
            <p:nvPr/>
          </p:nvSpPr>
          <p:spPr>
            <a:xfrm>
              <a:off x="6291416" y="2417397"/>
              <a:ext cx="277761" cy="277761"/>
            </a:xfrm>
            <a:prstGeom prst="ellipse">
              <a:avLst/>
            </a:prstGeom>
            <a:solidFill>
              <a:srgbClr val="D34E29">
                <a:alpha val="50000"/>
              </a:srgbClr>
            </a:solidFill>
            <a:ln w="254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448B2C-8283-43F0-9DA2-70FD47C6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B5B94-1C2C-46F5-891B-EF1FFE6C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10</a:t>
            </a:fld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41A5F-F3DF-40A8-9305-4A3485DE61BD}"/>
              </a:ext>
            </a:extLst>
          </p:cNvPr>
          <p:cNvSpPr txBox="1"/>
          <p:nvPr/>
        </p:nvSpPr>
        <p:spPr>
          <a:xfrm>
            <a:off x="588752" y="553975"/>
            <a:ext cx="6606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Composition dependent </a:t>
            </a:r>
            <a:r>
              <a:rPr lang="en-GB" dirty="0">
                <a:solidFill>
                  <a:srgbClr val="201A33"/>
                </a:solidFill>
                <a:latin typeface="Gill Sans MT" panose="020B0502020104020203" pitchFamily="34" charset="0"/>
              </a:rPr>
              <a:t>(slag&lt;63 µm)</a:t>
            </a:r>
            <a:endParaRPr lang="en-SE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B0A70A-092A-4EED-856B-1D4FD4607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139447"/>
              </p:ext>
            </p:extLst>
          </p:nvPr>
        </p:nvGraphicFramePr>
        <p:xfrm>
          <a:off x="996991" y="1399557"/>
          <a:ext cx="10241279" cy="459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55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B141D-2769-4CB7-8DA5-8D0275EC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3CC9C-AC5F-4C62-ACA8-0D4D850D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11</a:t>
            </a:fld>
            <a:endParaRPr lang="en-S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94950C-7103-43DE-B951-9016BE5870E7}"/>
              </a:ext>
            </a:extLst>
          </p:cNvPr>
          <p:cNvSpPr/>
          <p:nvPr/>
        </p:nvSpPr>
        <p:spPr>
          <a:xfrm>
            <a:off x="921774" y="781665"/>
            <a:ext cx="10432025" cy="5294670"/>
          </a:xfrm>
          <a:prstGeom prst="roundRect">
            <a:avLst/>
          </a:prstGeom>
          <a:gradFill flip="none" rotWithShape="1">
            <a:gsLst>
              <a:gs pos="0">
                <a:srgbClr val="9263A9"/>
              </a:gs>
              <a:gs pos="41000">
                <a:srgbClr val="5B4070">
                  <a:alpha val="69000"/>
                </a:srgbClr>
              </a:gs>
              <a:gs pos="91000">
                <a:srgbClr val="201A33"/>
              </a:gs>
            </a:gsLst>
            <a:lin ang="16200000" scaled="1"/>
            <a:tileRect/>
          </a:gra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D4EFEF-8C62-409C-B112-9589F3542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39648"/>
              </p:ext>
            </p:extLst>
          </p:nvPr>
        </p:nvGraphicFramePr>
        <p:xfrm>
          <a:off x="1626433" y="1877167"/>
          <a:ext cx="9022705" cy="366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945">
                  <a:extLst>
                    <a:ext uri="{9D8B030D-6E8A-4147-A177-3AD203B41FA5}">
                      <a16:colId xmlns:a16="http://schemas.microsoft.com/office/drawing/2014/main" val="2252901577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478830674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225813394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1289814072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1468971320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906617448"/>
                    </a:ext>
                  </a:extLst>
                </a:gridCol>
              </a:tblGrid>
              <a:tr h="733078">
                <a:tc>
                  <a:txBody>
                    <a:bodyPr/>
                    <a:lstStyle/>
                    <a:p>
                      <a:endParaRPr lang="en-SE" dirty="0">
                        <a:solidFill>
                          <a:srgbClr val="DCDCDC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Cr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Ni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Fe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Mo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F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94612"/>
                  </a:ext>
                </a:extLst>
              </a:tr>
              <a:tr h="733078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Before Neutralization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434.00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358.00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664.00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42.00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1230.00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33293"/>
                  </a:ext>
                </a:extLst>
              </a:tr>
              <a:tr h="733078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Lime Neutralization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0.08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0.27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0.12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8.93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5.53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97132"/>
                  </a:ext>
                </a:extLst>
              </a:tr>
              <a:tr h="733078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Slag Neutralization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0.13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0.32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0.05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7.83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9.03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04148"/>
                  </a:ext>
                </a:extLst>
              </a:tr>
              <a:tr h="733078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Threshold allowed</a:t>
                      </a:r>
                      <a:endParaRPr lang="en-SE" sz="22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0.50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0.50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1.00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10.00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rgbClr val="DCDCDC"/>
                          </a:solidFill>
                          <a:latin typeface="Gill Sans MT" panose="020B0502020104020203" pitchFamily="34" charset="0"/>
                        </a:rPr>
                        <a:t>.</a:t>
                      </a:r>
                      <a:endParaRPr lang="en-SE" sz="1800" dirty="0">
                        <a:solidFill>
                          <a:srgbClr val="DCDCDC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3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520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CB5BE3-3BEC-45A9-8729-11740260B3BF}"/>
              </a:ext>
            </a:extLst>
          </p:cNvPr>
          <p:cNvSpPr txBox="1"/>
          <p:nvPr/>
        </p:nvSpPr>
        <p:spPr>
          <a:xfrm>
            <a:off x="1626433" y="1059864"/>
            <a:ext cx="23535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rgbClr val="DCDCDC">
                    <a:alpha val="29000"/>
                  </a:srgbClr>
                </a:solidFill>
                <a:latin typeface="Gill Sans MT" panose="020B0502020104020203" pitchFamily="34" charset="0"/>
              </a:rPr>
              <a:t>WW </a:t>
            </a:r>
          </a:p>
          <a:p>
            <a:r>
              <a:rPr lang="sv-SE" sz="3200" dirty="0">
                <a:solidFill>
                  <a:srgbClr val="DCDCDC">
                    <a:alpha val="29000"/>
                  </a:srgbClr>
                </a:solidFill>
                <a:latin typeface="Gill Sans MT" panose="020B0502020104020203" pitchFamily="34" charset="0"/>
              </a:rPr>
              <a:t>Composition</a:t>
            </a:r>
          </a:p>
          <a:p>
            <a:r>
              <a:rPr lang="sv-SE" dirty="0">
                <a:solidFill>
                  <a:srgbClr val="DCDCDC">
                    <a:alpha val="29000"/>
                  </a:srgbClr>
                </a:solidFill>
                <a:latin typeface="Gill Sans MT" panose="020B0502020104020203" pitchFamily="34" charset="0"/>
              </a:rPr>
              <a:t>(mg/L)</a:t>
            </a:r>
            <a:endParaRPr lang="en-SE" sz="3200" dirty="0">
              <a:solidFill>
                <a:srgbClr val="DCDCDC">
                  <a:alpha val="29000"/>
                </a:srgb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2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8A984E-FD6B-45D9-979E-65F30792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AED4A-B141-486D-8DE7-2B971662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12</a:t>
            </a:fld>
            <a:endParaRPr lang="en-S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4F8B5C-2AB9-48A0-846A-8F0FED306DA5}"/>
              </a:ext>
            </a:extLst>
          </p:cNvPr>
          <p:cNvSpPr/>
          <p:nvPr/>
        </p:nvSpPr>
        <p:spPr>
          <a:xfrm>
            <a:off x="5129489" y="2462489"/>
            <a:ext cx="1933022" cy="1933022"/>
          </a:xfrm>
          <a:prstGeom prst="ellipse">
            <a:avLst/>
          </a:prstGeom>
          <a:solidFill>
            <a:srgbClr val="201A33"/>
          </a:solidFill>
          <a:ln>
            <a:noFill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solidFill>
                  <a:srgbClr val="DCDCDC"/>
                </a:solidFill>
                <a:latin typeface="Gill Sans MT" panose="020B0502020104020203" pitchFamily="34" charset="0"/>
              </a:rPr>
              <a:t>What’s</a:t>
            </a:r>
          </a:p>
          <a:p>
            <a:pPr algn="ctr"/>
            <a:r>
              <a:rPr lang="sv-SE" sz="3200" dirty="0">
                <a:solidFill>
                  <a:srgbClr val="DCDCDC"/>
                </a:solidFill>
                <a:latin typeface="Gill Sans MT" panose="020B0502020104020203" pitchFamily="34" charset="0"/>
              </a:rPr>
              <a:t>Next?</a:t>
            </a:r>
            <a:endParaRPr lang="en-SE" sz="3200" dirty="0">
              <a:solidFill>
                <a:srgbClr val="DCDCDC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518748-5CF2-40A6-AB9C-4C2883252A25}"/>
              </a:ext>
            </a:extLst>
          </p:cNvPr>
          <p:cNvSpPr/>
          <p:nvPr/>
        </p:nvSpPr>
        <p:spPr>
          <a:xfrm>
            <a:off x="7285300" y="827462"/>
            <a:ext cx="1426169" cy="1426169"/>
          </a:xfrm>
          <a:prstGeom prst="ellipse">
            <a:avLst/>
          </a:prstGeom>
          <a:solidFill>
            <a:srgbClr val="201A33"/>
          </a:solidFill>
          <a:ln>
            <a:noFill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DCDCDC"/>
                </a:solidFill>
                <a:latin typeface="Gill Sans MT" panose="020B0502020104020203" pitchFamily="34" charset="0"/>
              </a:rPr>
              <a:t>Up-Scale trial</a:t>
            </a:r>
            <a:endParaRPr lang="en-SE" dirty="0">
              <a:solidFill>
                <a:srgbClr val="DCDCDC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EB5699-D596-45CF-B1FB-BD59BF92257A}"/>
              </a:ext>
            </a:extLst>
          </p:cNvPr>
          <p:cNvSpPr/>
          <p:nvPr/>
        </p:nvSpPr>
        <p:spPr>
          <a:xfrm>
            <a:off x="7998384" y="2715915"/>
            <a:ext cx="1426169" cy="1426169"/>
          </a:xfrm>
          <a:prstGeom prst="ellipse">
            <a:avLst/>
          </a:prstGeom>
          <a:solidFill>
            <a:srgbClr val="201A33"/>
          </a:solidFill>
          <a:ln>
            <a:noFill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DCDCDC"/>
                </a:solidFill>
                <a:latin typeface="Gill Sans MT" panose="020B0502020104020203" pitchFamily="34" charset="0"/>
              </a:rPr>
              <a:t>SEM, XRD</a:t>
            </a:r>
            <a:endParaRPr lang="en-SE" dirty="0">
              <a:solidFill>
                <a:srgbClr val="DCDCDC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37CE4A-55AF-436B-808F-76A4941AAE3B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6779426" y="2044773"/>
            <a:ext cx="714732" cy="700801"/>
          </a:xfrm>
          <a:prstGeom prst="line">
            <a:avLst/>
          </a:prstGeom>
          <a:ln w="38100">
            <a:solidFill>
              <a:srgbClr val="2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13CEE-4204-4BC2-8A21-DC4B960D4A52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7062511" y="3429000"/>
            <a:ext cx="935873" cy="0"/>
          </a:xfrm>
          <a:prstGeom prst="line">
            <a:avLst/>
          </a:prstGeom>
          <a:ln w="38100">
            <a:solidFill>
              <a:srgbClr val="2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EADD1D-99AA-4EFE-B33B-CA702A556CA4}"/>
              </a:ext>
            </a:extLst>
          </p:cNvPr>
          <p:cNvCxnSpPr>
            <a:cxnSpLocks/>
          </p:cNvCxnSpPr>
          <p:nvPr/>
        </p:nvCxnSpPr>
        <p:spPr>
          <a:xfrm>
            <a:off x="4193616" y="3428999"/>
            <a:ext cx="935873" cy="0"/>
          </a:xfrm>
          <a:prstGeom prst="line">
            <a:avLst/>
          </a:prstGeom>
          <a:ln w="38100">
            <a:solidFill>
              <a:srgbClr val="201A33"/>
            </a:solidFill>
            <a:prstDash val="dash"/>
          </a:ln>
          <a:effectLst>
            <a:outerShdw blurRad="1270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0F003B5-05DC-4975-B3E9-D8875D8D7796}"/>
              </a:ext>
            </a:extLst>
          </p:cNvPr>
          <p:cNvSpPr/>
          <p:nvPr/>
        </p:nvSpPr>
        <p:spPr>
          <a:xfrm>
            <a:off x="2767447" y="2715915"/>
            <a:ext cx="1426169" cy="1426169"/>
          </a:xfrm>
          <a:prstGeom prst="ellipse">
            <a:avLst/>
          </a:prstGeom>
          <a:noFill/>
          <a:ln w="38100">
            <a:solidFill>
              <a:srgbClr val="201A33"/>
            </a:solidFill>
            <a:prstDash val="dash"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270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Process analysis</a:t>
            </a:r>
            <a:endParaRPr lang="en-SE" dirty="0">
              <a:solidFill>
                <a:srgbClr val="201A33"/>
              </a:solidFill>
              <a:effectLst>
                <a:outerShdw blurRad="127000" dist="38100" dir="2700000" sx="104000" sy="104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04B6E-3492-46FA-A3B8-DF7956FA8572}"/>
              </a:ext>
            </a:extLst>
          </p:cNvPr>
          <p:cNvSpPr/>
          <p:nvPr/>
        </p:nvSpPr>
        <p:spPr>
          <a:xfrm>
            <a:off x="3600405" y="4534907"/>
            <a:ext cx="1426169" cy="1426169"/>
          </a:xfrm>
          <a:prstGeom prst="ellipse">
            <a:avLst/>
          </a:prstGeom>
          <a:noFill/>
          <a:ln w="38100">
            <a:solidFill>
              <a:srgbClr val="201A33"/>
            </a:solidFill>
            <a:prstDash val="dash"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270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LCA</a:t>
            </a:r>
          </a:p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270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analysis</a:t>
            </a:r>
            <a:endParaRPr lang="en-SE" dirty="0">
              <a:solidFill>
                <a:srgbClr val="201A33"/>
              </a:solidFill>
              <a:effectLst>
                <a:outerShdw blurRad="127000" dist="38100" dir="2700000" sx="104000" sy="104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436E60-A0F3-4CB6-A3D3-E8FC19FE389A}"/>
              </a:ext>
            </a:extLst>
          </p:cNvPr>
          <p:cNvCxnSpPr>
            <a:cxnSpLocks/>
            <a:stCxn id="20" idx="7"/>
            <a:endCxn id="4" idx="3"/>
          </p:cNvCxnSpPr>
          <p:nvPr/>
        </p:nvCxnSpPr>
        <p:spPr>
          <a:xfrm flipV="1">
            <a:off x="4817716" y="4112426"/>
            <a:ext cx="594858" cy="631339"/>
          </a:xfrm>
          <a:prstGeom prst="line">
            <a:avLst/>
          </a:prstGeom>
          <a:ln w="38100">
            <a:solidFill>
              <a:srgbClr val="201A33"/>
            </a:solidFill>
            <a:prstDash val="dash"/>
          </a:ln>
          <a:effectLst>
            <a:outerShdw blurRad="1270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275F554-74E7-49F4-92C1-F399955F07CC}"/>
              </a:ext>
            </a:extLst>
          </p:cNvPr>
          <p:cNvSpPr/>
          <p:nvPr/>
        </p:nvSpPr>
        <p:spPr>
          <a:xfrm>
            <a:off x="3600404" y="827462"/>
            <a:ext cx="1426169" cy="1426169"/>
          </a:xfrm>
          <a:prstGeom prst="ellipse">
            <a:avLst/>
          </a:prstGeom>
          <a:noFill/>
          <a:ln w="38100">
            <a:solidFill>
              <a:srgbClr val="201A33"/>
            </a:solidFill>
            <a:prstDash val="dash"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Pilot 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ECC176-7D5B-4957-AD8B-4CEB59D7CD50}"/>
              </a:ext>
            </a:extLst>
          </p:cNvPr>
          <p:cNvCxnSpPr>
            <a:cxnSpLocks/>
            <a:stCxn id="25" idx="6"/>
            <a:endCxn id="5" idx="2"/>
          </p:cNvCxnSpPr>
          <p:nvPr/>
        </p:nvCxnSpPr>
        <p:spPr>
          <a:xfrm>
            <a:off x="5026573" y="1540547"/>
            <a:ext cx="2258727" cy="0"/>
          </a:xfrm>
          <a:prstGeom prst="line">
            <a:avLst/>
          </a:prstGeom>
          <a:ln w="38100">
            <a:solidFill>
              <a:srgbClr val="201A33"/>
            </a:solidFill>
            <a:prstDash val="dash"/>
          </a:ln>
          <a:effectLst>
            <a:outerShdw blurRad="1270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6A2EC14-27BE-4894-9116-57465B5C34CC}"/>
              </a:ext>
            </a:extLst>
          </p:cNvPr>
          <p:cNvSpPr/>
          <p:nvPr/>
        </p:nvSpPr>
        <p:spPr>
          <a:xfrm>
            <a:off x="7285299" y="4534906"/>
            <a:ext cx="1426169" cy="1426169"/>
          </a:xfrm>
          <a:prstGeom prst="ellipse">
            <a:avLst/>
          </a:prstGeom>
          <a:noFill/>
          <a:ln w="38100">
            <a:solidFill>
              <a:srgbClr val="201A33"/>
            </a:solidFill>
            <a:prstDash val="dash"/>
          </a:ln>
          <a:effectLst>
            <a:outerShdw blurRad="1016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270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Mineral</a:t>
            </a:r>
          </a:p>
          <a:p>
            <a:pPr algn="ctr"/>
            <a:r>
              <a:rPr lang="sv-SE" dirty="0">
                <a:solidFill>
                  <a:srgbClr val="201A33"/>
                </a:solidFill>
                <a:effectLst>
                  <a:outerShdw blurRad="1270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Design</a:t>
            </a:r>
            <a:endParaRPr lang="en-SE" dirty="0">
              <a:solidFill>
                <a:srgbClr val="201A33"/>
              </a:solidFill>
              <a:effectLst>
                <a:outerShdw blurRad="127000" dist="38100" dir="2700000" sx="104000" sy="104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1CF21B-F2CB-4ECC-8AFB-206CC70F60AF}"/>
              </a:ext>
            </a:extLst>
          </p:cNvPr>
          <p:cNvCxnSpPr>
            <a:cxnSpLocks/>
          </p:cNvCxnSpPr>
          <p:nvPr/>
        </p:nvCxnSpPr>
        <p:spPr>
          <a:xfrm flipV="1">
            <a:off x="8183551" y="4127255"/>
            <a:ext cx="282023" cy="407651"/>
          </a:xfrm>
          <a:prstGeom prst="line">
            <a:avLst/>
          </a:prstGeom>
          <a:ln w="38100">
            <a:solidFill>
              <a:srgbClr val="201A33"/>
            </a:solidFill>
            <a:prstDash val="dash"/>
          </a:ln>
          <a:effectLst>
            <a:outerShdw blurRad="1270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175077-3F06-4848-86CA-E40558EF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C25CA-CC2B-46F9-8570-C90BB56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13</a:t>
            </a:fld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CB019-DAAA-4738-8A69-7517D677FFCF}"/>
              </a:ext>
            </a:extLst>
          </p:cNvPr>
          <p:cNvSpPr txBox="1"/>
          <p:nvPr/>
        </p:nvSpPr>
        <p:spPr>
          <a:xfrm>
            <a:off x="3216333" y="991152"/>
            <a:ext cx="5759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>
                <a:solidFill>
                  <a:srgbClr val="201A33"/>
                </a:solidFill>
                <a:latin typeface="Gill Sans MT" panose="020B0502020104020203" pitchFamily="34" charset="0"/>
              </a:rPr>
              <a:t>Thank you!</a:t>
            </a:r>
            <a:endParaRPr lang="en-SE" sz="96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51245-0C19-4434-9FA1-A852518B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24" y="3084118"/>
            <a:ext cx="2177370" cy="1225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597FB-FF00-48DF-8322-5F34F492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83" y="3505733"/>
            <a:ext cx="2615767" cy="565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8CBD-E46C-49E6-B1DA-D8F6BB75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00" y="4194237"/>
            <a:ext cx="2162113" cy="2162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C2855-D2C6-4FBE-B27D-09FFF1A93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1" y="5131808"/>
            <a:ext cx="1472415" cy="189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83709-3EA9-4335-A164-91CADF07C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0" y="2958048"/>
            <a:ext cx="2397614" cy="27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1E5DA5-A533-4AE0-9027-4BFB6AB7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9364A-22A0-43F1-9E35-3AA0B7CF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2</a:t>
            </a:fld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558D2-4003-41E4-A2CB-66DE5F5E3713}"/>
              </a:ext>
            </a:extLst>
          </p:cNvPr>
          <p:cNvSpPr txBox="1"/>
          <p:nvPr/>
        </p:nvSpPr>
        <p:spPr>
          <a:xfrm>
            <a:off x="7763404" y="1625297"/>
            <a:ext cx="261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F474"/>
                </a:solidFill>
                <a:latin typeface="Gill Sans MT" panose="020B0502020104020203" pitchFamily="34" charset="0"/>
              </a:rPr>
              <a:t>high alloyed</a:t>
            </a:r>
            <a:endParaRPr lang="en-SE" sz="4000" dirty="0">
              <a:solidFill>
                <a:srgbClr val="FFF47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E3F64-9943-4470-989C-68EAD3FBF34D}"/>
              </a:ext>
            </a:extLst>
          </p:cNvPr>
          <p:cNvSpPr txBox="1"/>
          <p:nvPr/>
        </p:nvSpPr>
        <p:spPr>
          <a:xfrm>
            <a:off x="1680883" y="3070576"/>
            <a:ext cx="912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stainless steel Slag to neutralize acid baths</a:t>
            </a:r>
            <a:endParaRPr lang="en-SE" sz="4000" dirty="0">
              <a:solidFill>
                <a:srgbClr val="201A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C4C7DC-F4FD-4D24-BECF-7D044A1F3059}"/>
              </a:ext>
            </a:extLst>
          </p:cNvPr>
          <p:cNvSpPr txBox="1"/>
          <p:nvPr/>
        </p:nvSpPr>
        <p:spPr>
          <a:xfrm>
            <a:off x="3419266" y="2456492"/>
            <a:ext cx="5868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Optimizing the use of EAF</a:t>
            </a:r>
            <a:endParaRPr lang="en-SE" sz="4000" dirty="0">
              <a:solidFill>
                <a:srgbClr val="201A3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E0262-28A6-4A5B-94FA-82C74B273009}"/>
              </a:ext>
            </a:extLst>
          </p:cNvPr>
          <p:cNvSpPr txBox="1"/>
          <p:nvPr/>
        </p:nvSpPr>
        <p:spPr>
          <a:xfrm>
            <a:off x="2717086" y="3693623"/>
            <a:ext cx="7053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F474"/>
                </a:solidFill>
                <a:latin typeface="Gill Sans MT" panose="020B0502020104020203" pitchFamily="34" charset="0"/>
              </a:rPr>
              <a:t>coming from the pickling process</a:t>
            </a:r>
            <a:endParaRPr lang="en-SE" sz="4000" dirty="0">
              <a:solidFill>
                <a:srgbClr val="FFF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0325 -0.0004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1.11022E-16 0.1217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E83CA-6AD9-466E-9D90-3F8F93B2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AB03E-504F-4D98-BAB9-B9A2F1A1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3</a:t>
            </a:fld>
            <a:endParaRPr lang="en-S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2EB143-8F5B-4737-A020-553C16E68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076475"/>
              </p:ext>
            </p:extLst>
          </p:nvPr>
        </p:nvGraphicFramePr>
        <p:xfrm>
          <a:off x="2032000" y="1819835"/>
          <a:ext cx="8128000" cy="431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27C5CB-4095-48AF-B0EB-CE88E26EEB20}"/>
              </a:ext>
            </a:extLst>
          </p:cNvPr>
          <p:cNvSpPr txBox="1"/>
          <p:nvPr/>
        </p:nvSpPr>
        <p:spPr>
          <a:xfrm>
            <a:off x="2750176" y="2808194"/>
            <a:ext cx="2054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201A33"/>
                </a:solidFill>
              </a:rPr>
              <a:t>*</a:t>
            </a:r>
            <a:r>
              <a:rPr lang="en-GB" sz="1200" dirty="0" err="1">
                <a:solidFill>
                  <a:srgbClr val="201A33"/>
                </a:solidFill>
              </a:rPr>
              <a:t>Jernkontoret</a:t>
            </a:r>
            <a:r>
              <a:rPr lang="en-GB" sz="1200" dirty="0">
                <a:solidFill>
                  <a:srgbClr val="201A33"/>
                </a:solidFill>
              </a:rPr>
              <a:t>: </a:t>
            </a:r>
          </a:p>
          <a:p>
            <a:r>
              <a:rPr lang="en-GB" sz="1200" dirty="0">
                <a:solidFill>
                  <a:srgbClr val="201A33"/>
                </a:solidFill>
              </a:rPr>
              <a:t>  Use of slag in Sweden (2010)</a:t>
            </a:r>
            <a:endParaRPr lang="en-SE" sz="1200" dirty="0">
              <a:solidFill>
                <a:srgbClr val="201A3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7AA6B-514F-49C6-8376-A8050C9D5228}"/>
              </a:ext>
            </a:extLst>
          </p:cNvPr>
          <p:cNvSpPr txBox="1"/>
          <p:nvPr/>
        </p:nvSpPr>
        <p:spPr>
          <a:xfrm>
            <a:off x="588752" y="553975"/>
            <a:ext cx="3042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Why so niche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9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AE219-75CB-44E4-BF4A-CB5120C6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A44D8-680A-4CE0-9D07-53A457A4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4</a:t>
            </a:fld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F3889-8392-4EAD-A3E0-9193325D5B51}"/>
              </a:ext>
            </a:extLst>
          </p:cNvPr>
          <p:cNvSpPr txBox="1"/>
          <p:nvPr/>
        </p:nvSpPr>
        <p:spPr>
          <a:xfrm>
            <a:off x="588752" y="553975"/>
            <a:ext cx="4603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Changing perspective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D54DE56D-B7CE-448E-9CB1-F0C79E776C45}"/>
              </a:ext>
            </a:extLst>
          </p:cNvPr>
          <p:cNvSpPr/>
          <p:nvPr/>
        </p:nvSpPr>
        <p:spPr>
          <a:xfrm>
            <a:off x="1719294" y="2589500"/>
            <a:ext cx="8753413" cy="1679001"/>
          </a:xfrm>
          <a:prstGeom prst="stripedRightArrow">
            <a:avLst>
              <a:gd name="adj1" fmla="val 74486"/>
              <a:gd name="adj2" fmla="val 25514"/>
            </a:avLst>
          </a:prstGeom>
          <a:gradFill flip="none" rotWithShape="1">
            <a:gsLst>
              <a:gs pos="0">
                <a:srgbClr val="FFF474"/>
              </a:gs>
              <a:gs pos="33000">
                <a:srgbClr val="FFF474">
                  <a:lumMod val="80000"/>
                </a:srgbClr>
              </a:gs>
              <a:gs pos="70000">
                <a:srgbClr val="D34E29">
                  <a:lumMod val="80000"/>
                  <a:lumOff val="20000"/>
                </a:srgbClr>
              </a:gs>
              <a:gs pos="100000">
                <a:srgbClr val="D34E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D7AB9-30DD-4822-8C23-DC0000655C1E}"/>
              </a:ext>
            </a:extLst>
          </p:cNvPr>
          <p:cNvSpPr txBox="1"/>
          <p:nvPr/>
        </p:nvSpPr>
        <p:spPr>
          <a:xfrm>
            <a:off x="2531181" y="3075055"/>
            <a:ext cx="213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>
                <a:latin typeface="Gill Sans MT" panose="020B0502020104020203" pitchFamily="34" charset="0"/>
              </a:rPr>
              <a:t>By-Product</a:t>
            </a:r>
          </a:p>
          <a:p>
            <a:pPr algn="ctr"/>
            <a:r>
              <a:rPr lang="sv-SE" sz="1600" dirty="0"/>
              <a:t>Incidential &amp; secondary</a:t>
            </a:r>
            <a:endParaRPr lang="en-S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24238-BA18-4545-BF34-EA5DDAF7EA44}"/>
              </a:ext>
            </a:extLst>
          </p:cNvPr>
          <p:cNvSpPr txBox="1"/>
          <p:nvPr/>
        </p:nvSpPr>
        <p:spPr>
          <a:xfrm>
            <a:off x="6361582" y="3013501"/>
            <a:ext cx="329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>
                <a:latin typeface="Gill Sans MT" panose="020B0502020104020203" pitchFamily="34" charset="0"/>
              </a:rPr>
              <a:t>Recycling</a:t>
            </a:r>
          </a:p>
          <a:p>
            <a:pPr algn="ctr"/>
            <a:r>
              <a:rPr lang="sv-SE" sz="1600" dirty="0">
                <a:latin typeface="Gill Sans MT" panose="020B0502020104020203" pitchFamily="34" charset="0"/>
              </a:rPr>
              <a:t>Converting waste into new products </a:t>
            </a:r>
            <a:endParaRPr lang="en-SE" sz="1600" dirty="0"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751CD-116F-4CBE-8670-12F9C30B6772}"/>
              </a:ext>
            </a:extLst>
          </p:cNvPr>
          <p:cNvSpPr txBox="1"/>
          <p:nvPr/>
        </p:nvSpPr>
        <p:spPr>
          <a:xfrm>
            <a:off x="5610129" y="2066279"/>
            <a:ext cx="97174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sv-SE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Slag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5349D-BADB-4864-991D-410F1333183D}"/>
              </a:ext>
            </a:extLst>
          </p:cNvPr>
          <p:cNvSpPr txBox="1"/>
          <p:nvPr/>
        </p:nvSpPr>
        <p:spPr>
          <a:xfrm>
            <a:off x="2308652" y="3075055"/>
            <a:ext cx="258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>
                <a:latin typeface="Gill Sans MT" panose="020B0502020104020203" pitchFamily="34" charset="0"/>
              </a:rPr>
              <a:t>Tool</a:t>
            </a:r>
          </a:p>
          <a:p>
            <a:pPr algn="ctr"/>
            <a:r>
              <a:rPr lang="sv-SE" sz="1600" dirty="0"/>
              <a:t>Carries out specific functions</a:t>
            </a:r>
            <a:endParaRPr lang="en-SE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E5206-46A4-4995-8AF9-1BD361355AA5}"/>
              </a:ext>
            </a:extLst>
          </p:cNvPr>
          <p:cNvSpPr txBox="1"/>
          <p:nvPr/>
        </p:nvSpPr>
        <p:spPr>
          <a:xfrm>
            <a:off x="6953698" y="3013501"/>
            <a:ext cx="2115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>
                <a:latin typeface="Gill Sans MT" panose="020B0502020104020203" pitchFamily="34" charset="0"/>
              </a:rPr>
              <a:t>Re-use</a:t>
            </a:r>
          </a:p>
          <a:p>
            <a:pPr algn="ctr"/>
            <a:r>
              <a:rPr lang="sv-SE" sz="1600" dirty="0">
                <a:latin typeface="Gill Sans MT" panose="020B0502020104020203" pitchFamily="34" charset="0"/>
              </a:rPr>
              <a:t>Increasing the life span </a:t>
            </a:r>
            <a:endParaRPr lang="en-SE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37387-54F9-408E-9AAC-55DBD7CA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4EB1-AFB0-442C-B2E0-DD2BC277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5</a:t>
            </a:fld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0018C-A89A-4D17-91B1-A0D055D779F8}"/>
              </a:ext>
            </a:extLst>
          </p:cNvPr>
          <p:cNvSpPr txBox="1"/>
          <p:nvPr/>
        </p:nvSpPr>
        <p:spPr>
          <a:xfrm>
            <a:off x="588752" y="553975"/>
            <a:ext cx="369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Waste Hierarchy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F16D97F-5802-4725-9862-DC7924DBFD57}"/>
              </a:ext>
            </a:extLst>
          </p:cNvPr>
          <p:cNvSpPr/>
          <p:nvPr/>
        </p:nvSpPr>
        <p:spPr>
          <a:xfrm>
            <a:off x="6125517" y="1567583"/>
            <a:ext cx="1869133" cy="679717"/>
          </a:xfrm>
          <a:prstGeom prst="homePlate">
            <a:avLst>
              <a:gd name="adj" fmla="val 37917"/>
            </a:avLst>
          </a:prstGeom>
          <a:gradFill flip="none" rotWithShape="1">
            <a:gsLst>
              <a:gs pos="0">
                <a:srgbClr val="FFF474">
                  <a:lumMod val="90000"/>
                </a:srgbClr>
              </a:gs>
              <a:gs pos="25000">
                <a:srgbClr val="FFF474">
                  <a:lumMod val="70000"/>
                </a:srgbClr>
              </a:gs>
              <a:gs pos="100000">
                <a:srgbClr val="FFF474">
                  <a:lumMod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 sz="2000" dirty="0">
              <a:latin typeface="Gill Sans MT" panose="020B0502020104020203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58D0DA1-0C59-4F47-9A92-0857C57F7F75}"/>
              </a:ext>
            </a:extLst>
          </p:cNvPr>
          <p:cNvSpPr/>
          <p:nvPr/>
        </p:nvSpPr>
        <p:spPr>
          <a:xfrm>
            <a:off x="6722643" y="2439803"/>
            <a:ext cx="1869133" cy="435315"/>
          </a:xfrm>
          <a:prstGeom prst="homePlate">
            <a:avLst>
              <a:gd name="adj" fmla="val 57547"/>
            </a:avLst>
          </a:prstGeom>
          <a:gradFill flip="none" rotWithShape="1">
            <a:gsLst>
              <a:gs pos="0">
                <a:srgbClr val="FFC000">
                  <a:lumMod val="90000"/>
                </a:srgbClr>
              </a:gs>
              <a:gs pos="25000">
                <a:srgbClr val="FFC000">
                  <a:lumMod val="70000"/>
                </a:srgbClr>
              </a:gs>
              <a:gs pos="100000">
                <a:srgbClr val="FFC000">
                  <a:lumMod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 sz="2000" dirty="0">
              <a:latin typeface="Gill Sans MT" panose="020B0502020104020203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4CC682E-2989-44BF-818F-55E0AA3DC1E1}"/>
              </a:ext>
            </a:extLst>
          </p:cNvPr>
          <p:cNvSpPr/>
          <p:nvPr/>
        </p:nvSpPr>
        <p:spPr>
          <a:xfrm>
            <a:off x="6722642" y="3067621"/>
            <a:ext cx="2320875" cy="435315"/>
          </a:xfrm>
          <a:prstGeom prst="homePlate">
            <a:avLst>
              <a:gd name="adj" fmla="val 57547"/>
            </a:avLst>
          </a:prstGeom>
          <a:gradFill flip="none" rotWithShape="1">
            <a:gsLst>
              <a:gs pos="0">
                <a:srgbClr val="D34E29">
                  <a:lumMod val="90000"/>
                </a:srgbClr>
              </a:gs>
              <a:gs pos="25000">
                <a:srgbClr val="D34E29">
                  <a:lumMod val="70000"/>
                </a:srgbClr>
              </a:gs>
              <a:gs pos="100000">
                <a:srgbClr val="D34E29">
                  <a:lumMod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 sz="2000" dirty="0">
              <a:latin typeface="Gill Sans MT" panose="020B0502020104020203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B9EF423-BD0E-451F-B9C6-125038088F38}"/>
              </a:ext>
            </a:extLst>
          </p:cNvPr>
          <p:cNvSpPr/>
          <p:nvPr/>
        </p:nvSpPr>
        <p:spPr>
          <a:xfrm>
            <a:off x="6722643" y="3689854"/>
            <a:ext cx="2732508" cy="435315"/>
          </a:xfrm>
          <a:prstGeom prst="homePlate">
            <a:avLst>
              <a:gd name="adj" fmla="val 57547"/>
            </a:avLst>
          </a:prstGeom>
          <a:gradFill flip="none" rotWithShape="1">
            <a:gsLst>
              <a:gs pos="0">
                <a:srgbClr val="BE3A2A"/>
              </a:gs>
              <a:gs pos="28000">
                <a:srgbClr val="BE3A2A">
                  <a:lumMod val="70000"/>
                </a:srgbClr>
              </a:gs>
              <a:gs pos="100000">
                <a:srgbClr val="BE3A2A">
                  <a:lumMod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27BAC26-3686-4536-97A6-4DFD723443AE}"/>
              </a:ext>
            </a:extLst>
          </p:cNvPr>
          <p:cNvSpPr/>
          <p:nvPr/>
        </p:nvSpPr>
        <p:spPr>
          <a:xfrm>
            <a:off x="6722641" y="4324672"/>
            <a:ext cx="3183359" cy="435315"/>
          </a:xfrm>
          <a:prstGeom prst="homePlate">
            <a:avLst>
              <a:gd name="adj" fmla="val 57547"/>
            </a:avLst>
          </a:prstGeom>
          <a:gradFill flip="none" rotWithShape="1">
            <a:gsLst>
              <a:gs pos="0">
                <a:srgbClr val="9263A9"/>
              </a:gs>
              <a:gs pos="28000">
                <a:srgbClr val="9263A9">
                  <a:lumMod val="70000"/>
                </a:srgbClr>
              </a:gs>
              <a:gs pos="100000">
                <a:srgbClr val="9263A9">
                  <a:lumMod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>
              <a:solidFill>
                <a:srgbClr val="9263A9"/>
              </a:solidFill>
            </a:endParaRPr>
          </a:p>
        </p:txBody>
      </p:sp>
      <p:sp>
        <p:nvSpPr>
          <p:cNvPr id="20" name="Diamond 95">
            <a:extLst>
              <a:ext uri="{FF2B5EF4-FFF2-40B4-BE49-F238E27FC236}">
                <a16:creationId xmlns:a16="http://schemas.microsoft.com/office/drawing/2014/main" id="{F91134B3-1D8B-4F73-A2B5-1B593A912E82}"/>
              </a:ext>
            </a:extLst>
          </p:cNvPr>
          <p:cNvSpPr/>
          <p:nvPr/>
        </p:nvSpPr>
        <p:spPr>
          <a:xfrm>
            <a:off x="4220297" y="3518981"/>
            <a:ext cx="3829175" cy="1614965"/>
          </a:xfrm>
          <a:custGeom>
            <a:avLst/>
            <a:gdLst>
              <a:gd name="connsiteX0" fmla="*/ 0 w 3786812"/>
              <a:gd name="connsiteY0" fmla="*/ 807483 h 1614965"/>
              <a:gd name="connsiteX1" fmla="*/ 1893406 w 3786812"/>
              <a:gd name="connsiteY1" fmla="*/ 0 h 1614965"/>
              <a:gd name="connsiteX2" fmla="*/ 3786812 w 3786812"/>
              <a:gd name="connsiteY2" fmla="*/ 807483 h 1614965"/>
              <a:gd name="connsiteX3" fmla="*/ 1893406 w 3786812"/>
              <a:gd name="connsiteY3" fmla="*/ 1614965 h 1614965"/>
              <a:gd name="connsiteX4" fmla="*/ 0 w 3786812"/>
              <a:gd name="connsiteY4" fmla="*/ 807483 h 1614965"/>
              <a:gd name="connsiteX0" fmla="*/ 0 w 3791075"/>
              <a:gd name="connsiteY0" fmla="*/ 807483 h 1614965"/>
              <a:gd name="connsiteX1" fmla="*/ 1893406 w 3791075"/>
              <a:gd name="connsiteY1" fmla="*/ 0 h 1614965"/>
              <a:gd name="connsiteX2" fmla="*/ 3791075 w 3791075"/>
              <a:gd name="connsiteY2" fmla="*/ 807483 h 1614965"/>
              <a:gd name="connsiteX3" fmla="*/ 1893406 w 3791075"/>
              <a:gd name="connsiteY3" fmla="*/ 1614965 h 1614965"/>
              <a:gd name="connsiteX4" fmla="*/ 0 w 3791075"/>
              <a:gd name="connsiteY4" fmla="*/ 807483 h 1614965"/>
              <a:gd name="connsiteX0" fmla="*/ 0 w 3791075"/>
              <a:gd name="connsiteY0" fmla="*/ 807483 h 1614965"/>
              <a:gd name="connsiteX1" fmla="*/ 1893406 w 3791075"/>
              <a:gd name="connsiteY1" fmla="*/ 0 h 1614965"/>
              <a:gd name="connsiteX2" fmla="*/ 3791075 w 3791075"/>
              <a:gd name="connsiteY2" fmla="*/ 807483 h 1614965"/>
              <a:gd name="connsiteX3" fmla="*/ 1893406 w 3791075"/>
              <a:gd name="connsiteY3" fmla="*/ 1614965 h 1614965"/>
              <a:gd name="connsiteX4" fmla="*/ 0 w 3791075"/>
              <a:gd name="connsiteY4" fmla="*/ 807483 h 1614965"/>
              <a:gd name="connsiteX0" fmla="*/ 0 w 3791075"/>
              <a:gd name="connsiteY0" fmla="*/ 807483 h 1614965"/>
              <a:gd name="connsiteX1" fmla="*/ 1893406 w 3791075"/>
              <a:gd name="connsiteY1" fmla="*/ 0 h 1614965"/>
              <a:gd name="connsiteX2" fmla="*/ 3791075 w 3791075"/>
              <a:gd name="connsiteY2" fmla="*/ 813833 h 1614965"/>
              <a:gd name="connsiteX3" fmla="*/ 1893406 w 3791075"/>
              <a:gd name="connsiteY3" fmla="*/ 1614965 h 1614965"/>
              <a:gd name="connsiteX4" fmla="*/ 0 w 3791075"/>
              <a:gd name="connsiteY4" fmla="*/ 807483 h 1614965"/>
              <a:gd name="connsiteX0" fmla="*/ 0 w 3791075"/>
              <a:gd name="connsiteY0" fmla="*/ 807483 h 1614965"/>
              <a:gd name="connsiteX1" fmla="*/ 1893406 w 3791075"/>
              <a:gd name="connsiteY1" fmla="*/ 0 h 1614965"/>
              <a:gd name="connsiteX2" fmla="*/ 3791075 w 3791075"/>
              <a:gd name="connsiteY2" fmla="*/ 813833 h 1614965"/>
              <a:gd name="connsiteX3" fmla="*/ 1893406 w 3791075"/>
              <a:gd name="connsiteY3" fmla="*/ 1614965 h 1614965"/>
              <a:gd name="connsiteX4" fmla="*/ 0 w 3791075"/>
              <a:gd name="connsiteY4" fmla="*/ 807483 h 1614965"/>
              <a:gd name="connsiteX0" fmla="*/ 0 w 3803775"/>
              <a:gd name="connsiteY0" fmla="*/ 826533 h 1614965"/>
              <a:gd name="connsiteX1" fmla="*/ 1906106 w 3803775"/>
              <a:gd name="connsiteY1" fmla="*/ 0 h 1614965"/>
              <a:gd name="connsiteX2" fmla="*/ 3803775 w 3803775"/>
              <a:gd name="connsiteY2" fmla="*/ 813833 h 1614965"/>
              <a:gd name="connsiteX3" fmla="*/ 1906106 w 3803775"/>
              <a:gd name="connsiteY3" fmla="*/ 1614965 h 1614965"/>
              <a:gd name="connsiteX4" fmla="*/ 0 w 3803775"/>
              <a:gd name="connsiteY4" fmla="*/ 826533 h 1614965"/>
              <a:gd name="connsiteX0" fmla="*/ 0 w 3816475"/>
              <a:gd name="connsiteY0" fmla="*/ 826533 h 1614965"/>
              <a:gd name="connsiteX1" fmla="*/ 1906106 w 3816475"/>
              <a:gd name="connsiteY1" fmla="*/ 0 h 1614965"/>
              <a:gd name="connsiteX2" fmla="*/ 3816475 w 3816475"/>
              <a:gd name="connsiteY2" fmla="*/ 820183 h 1614965"/>
              <a:gd name="connsiteX3" fmla="*/ 1906106 w 3816475"/>
              <a:gd name="connsiteY3" fmla="*/ 1614965 h 1614965"/>
              <a:gd name="connsiteX4" fmla="*/ 0 w 3816475"/>
              <a:gd name="connsiteY4" fmla="*/ 826533 h 1614965"/>
              <a:gd name="connsiteX0" fmla="*/ 0 w 3829175"/>
              <a:gd name="connsiteY0" fmla="*/ 813833 h 1614965"/>
              <a:gd name="connsiteX1" fmla="*/ 1918806 w 3829175"/>
              <a:gd name="connsiteY1" fmla="*/ 0 h 1614965"/>
              <a:gd name="connsiteX2" fmla="*/ 3829175 w 3829175"/>
              <a:gd name="connsiteY2" fmla="*/ 820183 h 1614965"/>
              <a:gd name="connsiteX3" fmla="*/ 1918806 w 3829175"/>
              <a:gd name="connsiteY3" fmla="*/ 1614965 h 1614965"/>
              <a:gd name="connsiteX4" fmla="*/ 0 w 3829175"/>
              <a:gd name="connsiteY4" fmla="*/ 813833 h 161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175" h="1614965">
                <a:moveTo>
                  <a:pt x="0" y="813833"/>
                </a:moveTo>
                <a:lnTo>
                  <a:pt x="1918806" y="0"/>
                </a:lnTo>
                <a:lnTo>
                  <a:pt x="3829175" y="820183"/>
                </a:lnTo>
                <a:lnTo>
                  <a:pt x="1918806" y="1614965"/>
                </a:lnTo>
                <a:lnTo>
                  <a:pt x="0" y="813833"/>
                </a:lnTo>
                <a:close/>
              </a:path>
            </a:pathLst>
          </a:custGeom>
          <a:gradFill>
            <a:gsLst>
              <a:gs pos="0">
                <a:srgbClr val="9263A9">
                  <a:lumMod val="90000"/>
                </a:srgbClr>
              </a:gs>
              <a:gs pos="77000">
                <a:srgbClr val="9263A9">
                  <a:lumMod val="60000"/>
                </a:srgbClr>
              </a:gs>
              <a:gs pos="100000">
                <a:srgbClr val="9263A9">
                  <a:lumMod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1" name="Diamond 94">
            <a:extLst>
              <a:ext uri="{FF2B5EF4-FFF2-40B4-BE49-F238E27FC236}">
                <a16:creationId xmlns:a16="http://schemas.microsoft.com/office/drawing/2014/main" id="{A88513CB-F71B-4F93-B96C-56CCC8E61F37}"/>
              </a:ext>
            </a:extLst>
          </p:cNvPr>
          <p:cNvSpPr/>
          <p:nvPr/>
        </p:nvSpPr>
        <p:spPr>
          <a:xfrm>
            <a:off x="4655072" y="3064472"/>
            <a:ext cx="2957537" cy="1260200"/>
          </a:xfrm>
          <a:custGeom>
            <a:avLst/>
            <a:gdLst>
              <a:gd name="connsiteX0" fmla="*/ 0 w 2961934"/>
              <a:gd name="connsiteY0" fmla="*/ 630100 h 1260200"/>
              <a:gd name="connsiteX1" fmla="*/ 1480967 w 2961934"/>
              <a:gd name="connsiteY1" fmla="*/ 0 h 1260200"/>
              <a:gd name="connsiteX2" fmla="*/ 2961934 w 2961934"/>
              <a:gd name="connsiteY2" fmla="*/ 630100 h 1260200"/>
              <a:gd name="connsiteX3" fmla="*/ 1480967 w 2961934"/>
              <a:gd name="connsiteY3" fmla="*/ 1260200 h 1260200"/>
              <a:gd name="connsiteX4" fmla="*/ 0 w 2961934"/>
              <a:gd name="connsiteY4" fmla="*/ 630100 h 1260200"/>
              <a:gd name="connsiteX0" fmla="*/ 0 w 2936356"/>
              <a:gd name="connsiteY0" fmla="*/ 627968 h 1260200"/>
              <a:gd name="connsiteX1" fmla="*/ 1455389 w 2936356"/>
              <a:gd name="connsiteY1" fmla="*/ 0 h 1260200"/>
              <a:gd name="connsiteX2" fmla="*/ 2936356 w 2936356"/>
              <a:gd name="connsiteY2" fmla="*/ 630100 h 1260200"/>
              <a:gd name="connsiteX3" fmla="*/ 1455389 w 2936356"/>
              <a:gd name="connsiteY3" fmla="*/ 1260200 h 1260200"/>
              <a:gd name="connsiteX4" fmla="*/ 0 w 2936356"/>
              <a:gd name="connsiteY4" fmla="*/ 627968 h 1260200"/>
              <a:gd name="connsiteX0" fmla="*/ 0 w 2938487"/>
              <a:gd name="connsiteY0" fmla="*/ 627968 h 1260200"/>
              <a:gd name="connsiteX1" fmla="*/ 1457520 w 2938487"/>
              <a:gd name="connsiteY1" fmla="*/ 0 h 1260200"/>
              <a:gd name="connsiteX2" fmla="*/ 2938487 w 2938487"/>
              <a:gd name="connsiteY2" fmla="*/ 630100 h 1260200"/>
              <a:gd name="connsiteX3" fmla="*/ 1457520 w 2938487"/>
              <a:gd name="connsiteY3" fmla="*/ 1260200 h 1260200"/>
              <a:gd name="connsiteX4" fmla="*/ 0 w 2938487"/>
              <a:gd name="connsiteY4" fmla="*/ 627968 h 1260200"/>
              <a:gd name="connsiteX0" fmla="*/ 0 w 2938487"/>
              <a:gd name="connsiteY0" fmla="*/ 640668 h 1260200"/>
              <a:gd name="connsiteX1" fmla="*/ 1457520 w 2938487"/>
              <a:gd name="connsiteY1" fmla="*/ 0 h 1260200"/>
              <a:gd name="connsiteX2" fmla="*/ 2938487 w 2938487"/>
              <a:gd name="connsiteY2" fmla="*/ 630100 h 1260200"/>
              <a:gd name="connsiteX3" fmla="*/ 1457520 w 2938487"/>
              <a:gd name="connsiteY3" fmla="*/ 1260200 h 1260200"/>
              <a:gd name="connsiteX4" fmla="*/ 0 w 2938487"/>
              <a:gd name="connsiteY4" fmla="*/ 640668 h 1260200"/>
              <a:gd name="connsiteX0" fmla="*/ 0 w 2938487"/>
              <a:gd name="connsiteY0" fmla="*/ 640668 h 1260200"/>
              <a:gd name="connsiteX1" fmla="*/ 1457520 w 2938487"/>
              <a:gd name="connsiteY1" fmla="*/ 0 h 1260200"/>
              <a:gd name="connsiteX2" fmla="*/ 2938487 w 2938487"/>
              <a:gd name="connsiteY2" fmla="*/ 642800 h 1260200"/>
              <a:gd name="connsiteX3" fmla="*/ 1457520 w 2938487"/>
              <a:gd name="connsiteY3" fmla="*/ 1260200 h 1260200"/>
              <a:gd name="connsiteX4" fmla="*/ 0 w 2938487"/>
              <a:gd name="connsiteY4" fmla="*/ 640668 h 1260200"/>
              <a:gd name="connsiteX0" fmla="*/ 0 w 2957537"/>
              <a:gd name="connsiteY0" fmla="*/ 640668 h 1260200"/>
              <a:gd name="connsiteX1" fmla="*/ 1457520 w 2957537"/>
              <a:gd name="connsiteY1" fmla="*/ 0 h 1260200"/>
              <a:gd name="connsiteX2" fmla="*/ 2957537 w 2957537"/>
              <a:gd name="connsiteY2" fmla="*/ 642800 h 1260200"/>
              <a:gd name="connsiteX3" fmla="*/ 1457520 w 2957537"/>
              <a:gd name="connsiteY3" fmla="*/ 1260200 h 1260200"/>
              <a:gd name="connsiteX4" fmla="*/ 0 w 2957537"/>
              <a:gd name="connsiteY4" fmla="*/ 640668 h 126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537" h="1260200">
                <a:moveTo>
                  <a:pt x="0" y="640668"/>
                </a:moveTo>
                <a:lnTo>
                  <a:pt x="1457520" y="0"/>
                </a:lnTo>
                <a:lnTo>
                  <a:pt x="2957537" y="642800"/>
                </a:lnTo>
                <a:lnTo>
                  <a:pt x="1457520" y="1260200"/>
                </a:lnTo>
                <a:lnTo>
                  <a:pt x="0" y="640668"/>
                </a:lnTo>
                <a:close/>
              </a:path>
            </a:pathLst>
          </a:custGeom>
          <a:gradFill>
            <a:gsLst>
              <a:gs pos="0">
                <a:srgbClr val="BE3A2A">
                  <a:lumMod val="90000"/>
                </a:srgbClr>
              </a:gs>
              <a:gs pos="77000">
                <a:srgbClr val="BE3A2A">
                  <a:lumMod val="60000"/>
                </a:srgbClr>
              </a:gs>
              <a:gs pos="100000">
                <a:srgbClr val="BE3A2A">
                  <a:lumMod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22" name="Diamond 93">
            <a:extLst>
              <a:ext uri="{FF2B5EF4-FFF2-40B4-BE49-F238E27FC236}">
                <a16:creationId xmlns:a16="http://schemas.microsoft.com/office/drawing/2014/main" id="{2DA92493-08DB-444F-BEAB-A5F8B18ECF6A}"/>
              </a:ext>
            </a:extLst>
          </p:cNvPr>
          <p:cNvSpPr/>
          <p:nvPr/>
        </p:nvSpPr>
        <p:spPr>
          <a:xfrm>
            <a:off x="5087717" y="2612265"/>
            <a:ext cx="2077373" cy="895784"/>
          </a:xfrm>
          <a:custGeom>
            <a:avLst/>
            <a:gdLst>
              <a:gd name="connsiteX0" fmla="*/ 0 w 2088030"/>
              <a:gd name="connsiteY0" fmla="*/ 445761 h 891521"/>
              <a:gd name="connsiteX1" fmla="*/ 1044015 w 2088030"/>
              <a:gd name="connsiteY1" fmla="*/ 0 h 891521"/>
              <a:gd name="connsiteX2" fmla="*/ 2088030 w 2088030"/>
              <a:gd name="connsiteY2" fmla="*/ 445761 h 891521"/>
              <a:gd name="connsiteX3" fmla="*/ 1044015 w 2088030"/>
              <a:gd name="connsiteY3" fmla="*/ 891521 h 891521"/>
              <a:gd name="connsiteX4" fmla="*/ 0 w 2088030"/>
              <a:gd name="connsiteY4" fmla="*/ 445761 h 891521"/>
              <a:gd name="connsiteX0" fmla="*/ 0 w 2090162"/>
              <a:gd name="connsiteY0" fmla="*/ 445761 h 891521"/>
              <a:gd name="connsiteX1" fmla="*/ 1044015 w 2090162"/>
              <a:gd name="connsiteY1" fmla="*/ 0 h 891521"/>
              <a:gd name="connsiteX2" fmla="*/ 2090162 w 2090162"/>
              <a:gd name="connsiteY2" fmla="*/ 458549 h 891521"/>
              <a:gd name="connsiteX3" fmla="*/ 1044015 w 2090162"/>
              <a:gd name="connsiteY3" fmla="*/ 891521 h 891521"/>
              <a:gd name="connsiteX4" fmla="*/ 0 w 2090162"/>
              <a:gd name="connsiteY4" fmla="*/ 445761 h 891521"/>
              <a:gd name="connsiteX0" fmla="*/ 0 w 2079504"/>
              <a:gd name="connsiteY0" fmla="*/ 456419 h 891521"/>
              <a:gd name="connsiteX1" fmla="*/ 1033357 w 2079504"/>
              <a:gd name="connsiteY1" fmla="*/ 0 h 891521"/>
              <a:gd name="connsiteX2" fmla="*/ 2079504 w 2079504"/>
              <a:gd name="connsiteY2" fmla="*/ 458549 h 891521"/>
              <a:gd name="connsiteX3" fmla="*/ 1033357 w 2079504"/>
              <a:gd name="connsiteY3" fmla="*/ 891521 h 891521"/>
              <a:gd name="connsiteX4" fmla="*/ 0 w 2079504"/>
              <a:gd name="connsiteY4" fmla="*/ 456419 h 891521"/>
              <a:gd name="connsiteX0" fmla="*/ 0 w 2077373"/>
              <a:gd name="connsiteY0" fmla="*/ 460682 h 891521"/>
              <a:gd name="connsiteX1" fmla="*/ 1031226 w 2077373"/>
              <a:gd name="connsiteY1" fmla="*/ 0 h 891521"/>
              <a:gd name="connsiteX2" fmla="*/ 2077373 w 2077373"/>
              <a:gd name="connsiteY2" fmla="*/ 458549 h 891521"/>
              <a:gd name="connsiteX3" fmla="*/ 1031226 w 2077373"/>
              <a:gd name="connsiteY3" fmla="*/ 891521 h 891521"/>
              <a:gd name="connsiteX4" fmla="*/ 0 w 2077373"/>
              <a:gd name="connsiteY4" fmla="*/ 460682 h 891521"/>
              <a:gd name="connsiteX0" fmla="*/ 0 w 2077373"/>
              <a:gd name="connsiteY0" fmla="*/ 460682 h 895784"/>
              <a:gd name="connsiteX1" fmla="*/ 1031226 w 2077373"/>
              <a:gd name="connsiteY1" fmla="*/ 0 h 895784"/>
              <a:gd name="connsiteX2" fmla="*/ 2077373 w 2077373"/>
              <a:gd name="connsiteY2" fmla="*/ 458549 h 895784"/>
              <a:gd name="connsiteX3" fmla="*/ 1035489 w 2077373"/>
              <a:gd name="connsiteY3" fmla="*/ 895784 h 895784"/>
              <a:gd name="connsiteX4" fmla="*/ 0 w 2077373"/>
              <a:gd name="connsiteY4" fmla="*/ 460682 h 895784"/>
              <a:gd name="connsiteX0" fmla="*/ 0 w 2077373"/>
              <a:gd name="connsiteY0" fmla="*/ 460682 h 895784"/>
              <a:gd name="connsiteX1" fmla="*/ 1031226 w 2077373"/>
              <a:gd name="connsiteY1" fmla="*/ 0 h 895784"/>
              <a:gd name="connsiteX2" fmla="*/ 2077373 w 2077373"/>
              <a:gd name="connsiteY2" fmla="*/ 464899 h 895784"/>
              <a:gd name="connsiteX3" fmla="*/ 1035489 w 2077373"/>
              <a:gd name="connsiteY3" fmla="*/ 895784 h 895784"/>
              <a:gd name="connsiteX4" fmla="*/ 0 w 2077373"/>
              <a:gd name="connsiteY4" fmla="*/ 460682 h 895784"/>
              <a:gd name="connsiteX0" fmla="*/ 0 w 2077373"/>
              <a:gd name="connsiteY0" fmla="*/ 460682 h 895784"/>
              <a:gd name="connsiteX1" fmla="*/ 1031226 w 2077373"/>
              <a:gd name="connsiteY1" fmla="*/ 0 h 895784"/>
              <a:gd name="connsiteX2" fmla="*/ 2077373 w 2077373"/>
              <a:gd name="connsiteY2" fmla="*/ 477599 h 895784"/>
              <a:gd name="connsiteX3" fmla="*/ 1035489 w 2077373"/>
              <a:gd name="connsiteY3" fmla="*/ 895784 h 895784"/>
              <a:gd name="connsiteX4" fmla="*/ 0 w 2077373"/>
              <a:gd name="connsiteY4" fmla="*/ 460682 h 89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373" h="895784">
                <a:moveTo>
                  <a:pt x="0" y="460682"/>
                </a:moveTo>
                <a:lnTo>
                  <a:pt x="1031226" y="0"/>
                </a:lnTo>
                <a:lnTo>
                  <a:pt x="2077373" y="477599"/>
                </a:lnTo>
                <a:lnTo>
                  <a:pt x="1035489" y="895784"/>
                </a:lnTo>
                <a:lnTo>
                  <a:pt x="0" y="460682"/>
                </a:lnTo>
                <a:close/>
              </a:path>
            </a:pathLst>
          </a:custGeom>
          <a:gradFill>
            <a:gsLst>
              <a:gs pos="0">
                <a:srgbClr val="D34E29">
                  <a:lumMod val="90000"/>
                </a:srgbClr>
              </a:gs>
              <a:gs pos="77000">
                <a:srgbClr val="D34E29">
                  <a:lumMod val="60000"/>
                </a:srgbClr>
              </a:gs>
              <a:gs pos="100000">
                <a:srgbClr val="D34E29">
                  <a:lumMod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23" name="Diamond 92">
            <a:extLst>
              <a:ext uri="{FF2B5EF4-FFF2-40B4-BE49-F238E27FC236}">
                <a16:creationId xmlns:a16="http://schemas.microsoft.com/office/drawing/2014/main" id="{D0AAA320-12F9-466B-BD8C-BDF8C98CED48}"/>
              </a:ext>
            </a:extLst>
          </p:cNvPr>
          <p:cNvSpPr/>
          <p:nvPr/>
        </p:nvSpPr>
        <p:spPr>
          <a:xfrm>
            <a:off x="5526394" y="2180099"/>
            <a:ext cx="1213525" cy="519408"/>
          </a:xfrm>
          <a:custGeom>
            <a:avLst/>
            <a:gdLst>
              <a:gd name="connsiteX0" fmla="*/ 0 w 1173116"/>
              <a:gd name="connsiteY0" fmla="*/ 262901 h 525802"/>
              <a:gd name="connsiteX1" fmla="*/ 586558 w 1173116"/>
              <a:gd name="connsiteY1" fmla="*/ 0 h 525802"/>
              <a:gd name="connsiteX2" fmla="*/ 1173116 w 1173116"/>
              <a:gd name="connsiteY2" fmla="*/ 262901 h 525802"/>
              <a:gd name="connsiteX3" fmla="*/ 586558 w 1173116"/>
              <a:gd name="connsiteY3" fmla="*/ 525802 h 525802"/>
              <a:gd name="connsiteX4" fmla="*/ 0 w 1173116"/>
              <a:gd name="connsiteY4" fmla="*/ 262901 h 525802"/>
              <a:gd name="connsiteX0" fmla="*/ 0 w 1185905"/>
              <a:gd name="connsiteY0" fmla="*/ 265033 h 525802"/>
              <a:gd name="connsiteX1" fmla="*/ 599347 w 1185905"/>
              <a:gd name="connsiteY1" fmla="*/ 0 h 525802"/>
              <a:gd name="connsiteX2" fmla="*/ 1185905 w 1185905"/>
              <a:gd name="connsiteY2" fmla="*/ 262901 h 525802"/>
              <a:gd name="connsiteX3" fmla="*/ 599347 w 1185905"/>
              <a:gd name="connsiteY3" fmla="*/ 525802 h 525802"/>
              <a:gd name="connsiteX4" fmla="*/ 0 w 1185905"/>
              <a:gd name="connsiteY4" fmla="*/ 265033 h 525802"/>
              <a:gd name="connsiteX0" fmla="*/ 0 w 1190168"/>
              <a:gd name="connsiteY0" fmla="*/ 265033 h 525802"/>
              <a:gd name="connsiteX1" fmla="*/ 599347 w 1190168"/>
              <a:gd name="connsiteY1" fmla="*/ 0 h 525802"/>
              <a:gd name="connsiteX2" fmla="*/ 1190168 w 1190168"/>
              <a:gd name="connsiteY2" fmla="*/ 267164 h 525802"/>
              <a:gd name="connsiteX3" fmla="*/ 599347 w 1190168"/>
              <a:gd name="connsiteY3" fmla="*/ 525802 h 525802"/>
              <a:gd name="connsiteX4" fmla="*/ 0 w 1190168"/>
              <a:gd name="connsiteY4" fmla="*/ 265033 h 525802"/>
              <a:gd name="connsiteX0" fmla="*/ 0 w 1198694"/>
              <a:gd name="connsiteY0" fmla="*/ 265033 h 525802"/>
              <a:gd name="connsiteX1" fmla="*/ 599347 w 1198694"/>
              <a:gd name="connsiteY1" fmla="*/ 0 h 525802"/>
              <a:gd name="connsiteX2" fmla="*/ 1198694 w 1198694"/>
              <a:gd name="connsiteY2" fmla="*/ 262901 h 525802"/>
              <a:gd name="connsiteX3" fmla="*/ 599347 w 1198694"/>
              <a:gd name="connsiteY3" fmla="*/ 525802 h 525802"/>
              <a:gd name="connsiteX4" fmla="*/ 0 w 1198694"/>
              <a:gd name="connsiteY4" fmla="*/ 265033 h 525802"/>
              <a:gd name="connsiteX0" fmla="*/ 0 w 1198694"/>
              <a:gd name="connsiteY0" fmla="*/ 260770 h 525802"/>
              <a:gd name="connsiteX1" fmla="*/ 599347 w 1198694"/>
              <a:gd name="connsiteY1" fmla="*/ 0 h 525802"/>
              <a:gd name="connsiteX2" fmla="*/ 1198694 w 1198694"/>
              <a:gd name="connsiteY2" fmla="*/ 262901 h 525802"/>
              <a:gd name="connsiteX3" fmla="*/ 599347 w 1198694"/>
              <a:gd name="connsiteY3" fmla="*/ 525802 h 525802"/>
              <a:gd name="connsiteX4" fmla="*/ 0 w 1198694"/>
              <a:gd name="connsiteY4" fmla="*/ 260770 h 525802"/>
              <a:gd name="connsiteX0" fmla="*/ 0 w 1198694"/>
              <a:gd name="connsiteY0" fmla="*/ 260770 h 519408"/>
              <a:gd name="connsiteX1" fmla="*/ 599347 w 1198694"/>
              <a:gd name="connsiteY1" fmla="*/ 0 h 519408"/>
              <a:gd name="connsiteX2" fmla="*/ 1198694 w 1198694"/>
              <a:gd name="connsiteY2" fmla="*/ 262901 h 519408"/>
              <a:gd name="connsiteX3" fmla="*/ 599347 w 1198694"/>
              <a:gd name="connsiteY3" fmla="*/ 519408 h 519408"/>
              <a:gd name="connsiteX4" fmla="*/ 0 w 1198694"/>
              <a:gd name="connsiteY4" fmla="*/ 260770 h 519408"/>
              <a:gd name="connsiteX0" fmla="*/ 0 w 1200825"/>
              <a:gd name="connsiteY0" fmla="*/ 262902 h 519408"/>
              <a:gd name="connsiteX1" fmla="*/ 601478 w 1200825"/>
              <a:gd name="connsiteY1" fmla="*/ 0 h 519408"/>
              <a:gd name="connsiteX2" fmla="*/ 1200825 w 1200825"/>
              <a:gd name="connsiteY2" fmla="*/ 262901 h 519408"/>
              <a:gd name="connsiteX3" fmla="*/ 601478 w 1200825"/>
              <a:gd name="connsiteY3" fmla="*/ 519408 h 519408"/>
              <a:gd name="connsiteX4" fmla="*/ 0 w 1200825"/>
              <a:gd name="connsiteY4" fmla="*/ 262902 h 519408"/>
              <a:gd name="connsiteX0" fmla="*/ 0 w 1213525"/>
              <a:gd name="connsiteY0" fmla="*/ 262902 h 519408"/>
              <a:gd name="connsiteX1" fmla="*/ 601478 w 1213525"/>
              <a:gd name="connsiteY1" fmla="*/ 0 h 519408"/>
              <a:gd name="connsiteX2" fmla="*/ 1213525 w 1213525"/>
              <a:gd name="connsiteY2" fmla="*/ 269251 h 519408"/>
              <a:gd name="connsiteX3" fmla="*/ 601478 w 1213525"/>
              <a:gd name="connsiteY3" fmla="*/ 519408 h 519408"/>
              <a:gd name="connsiteX4" fmla="*/ 0 w 1213525"/>
              <a:gd name="connsiteY4" fmla="*/ 262902 h 5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525" h="519408">
                <a:moveTo>
                  <a:pt x="0" y="262902"/>
                </a:moveTo>
                <a:lnTo>
                  <a:pt x="601478" y="0"/>
                </a:lnTo>
                <a:lnTo>
                  <a:pt x="1213525" y="269251"/>
                </a:lnTo>
                <a:lnTo>
                  <a:pt x="601478" y="519408"/>
                </a:lnTo>
                <a:lnTo>
                  <a:pt x="0" y="262902"/>
                </a:lnTo>
                <a:close/>
              </a:path>
            </a:pathLst>
          </a:custGeom>
          <a:gradFill>
            <a:gsLst>
              <a:gs pos="0">
                <a:srgbClr val="FFC000">
                  <a:lumMod val="90000"/>
                </a:srgbClr>
              </a:gs>
              <a:gs pos="77000">
                <a:srgbClr val="FFC000">
                  <a:lumMod val="60000"/>
                </a:srgbClr>
              </a:gs>
              <a:gs pos="100000">
                <a:srgbClr val="FFC000">
                  <a:lumMod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CAB98F4-7A75-4E9F-824F-37FB7AC8E558}"/>
              </a:ext>
            </a:extLst>
          </p:cNvPr>
          <p:cNvSpPr/>
          <p:nvPr/>
        </p:nvSpPr>
        <p:spPr>
          <a:xfrm rot="16200000">
            <a:off x="5691062" y="1539693"/>
            <a:ext cx="873626" cy="936116"/>
          </a:xfrm>
          <a:custGeom>
            <a:avLst/>
            <a:gdLst>
              <a:gd name="connsiteX0" fmla="*/ 776117 w 776117"/>
              <a:gd name="connsiteY0" fmla="*/ 348951 h 697904"/>
              <a:gd name="connsiteX1" fmla="*/ 174474 w 776117"/>
              <a:gd name="connsiteY1" fmla="*/ 697904 h 697904"/>
              <a:gd name="connsiteX2" fmla="*/ 0 w 776117"/>
              <a:gd name="connsiteY2" fmla="*/ 348956 h 697904"/>
              <a:gd name="connsiteX3" fmla="*/ 174477 w 776117"/>
              <a:gd name="connsiteY3" fmla="*/ 0 h 697904"/>
              <a:gd name="connsiteX4" fmla="*/ 776117 w 776117"/>
              <a:gd name="connsiteY4" fmla="*/ 348951 h 69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117" h="697904">
                <a:moveTo>
                  <a:pt x="776117" y="348951"/>
                </a:moveTo>
                <a:lnTo>
                  <a:pt x="174474" y="697904"/>
                </a:lnTo>
                <a:lnTo>
                  <a:pt x="0" y="348956"/>
                </a:lnTo>
                <a:lnTo>
                  <a:pt x="174477" y="0"/>
                </a:lnTo>
                <a:lnTo>
                  <a:pt x="776117" y="348951"/>
                </a:lnTo>
                <a:close/>
              </a:path>
            </a:pathLst>
          </a:custGeom>
          <a:solidFill>
            <a:srgbClr val="FFF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52440F-8E36-44BA-8B86-93640D2A56D0}"/>
              </a:ext>
            </a:extLst>
          </p:cNvPr>
          <p:cNvSpPr/>
          <p:nvPr/>
        </p:nvSpPr>
        <p:spPr>
          <a:xfrm rot="16200000">
            <a:off x="5722149" y="1946760"/>
            <a:ext cx="811453" cy="1803935"/>
          </a:xfrm>
          <a:custGeom>
            <a:avLst/>
            <a:gdLst>
              <a:gd name="connsiteX0" fmla="*/ 720883 w 720883"/>
              <a:gd name="connsiteY0" fmla="*/ 223102 h 1344890"/>
              <a:gd name="connsiteX1" fmla="*/ 496208 w 720883"/>
              <a:gd name="connsiteY1" fmla="*/ 672450 h 1344890"/>
              <a:gd name="connsiteX2" fmla="*/ 720878 w 720883"/>
              <a:gd name="connsiteY2" fmla="*/ 1121788 h 1344890"/>
              <a:gd name="connsiteX3" fmla="*/ 336220 w 720883"/>
              <a:gd name="connsiteY3" fmla="*/ 1344890 h 1344890"/>
              <a:gd name="connsiteX4" fmla="*/ 0 w 720883"/>
              <a:gd name="connsiteY4" fmla="*/ 672448 h 1344890"/>
              <a:gd name="connsiteX5" fmla="*/ 336224 w 720883"/>
              <a:gd name="connsiteY5" fmla="*/ 0 h 1344890"/>
              <a:gd name="connsiteX6" fmla="*/ 720883 w 720883"/>
              <a:gd name="connsiteY6" fmla="*/ 223102 h 13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883" h="1344890">
                <a:moveTo>
                  <a:pt x="720883" y="223102"/>
                </a:moveTo>
                <a:lnTo>
                  <a:pt x="496208" y="672450"/>
                </a:lnTo>
                <a:lnTo>
                  <a:pt x="720878" y="1121788"/>
                </a:lnTo>
                <a:lnTo>
                  <a:pt x="336220" y="1344890"/>
                </a:lnTo>
                <a:lnTo>
                  <a:pt x="0" y="672448"/>
                </a:lnTo>
                <a:lnTo>
                  <a:pt x="336224" y="0"/>
                </a:lnTo>
                <a:lnTo>
                  <a:pt x="720883" y="2231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92E30AA-45CD-4D7C-BB12-D820BF8270C9}"/>
              </a:ext>
            </a:extLst>
          </p:cNvPr>
          <p:cNvSpPr/>
          <p:nvPr/>
        </p:nvSpPr>
        <p:spPr>
          <a:xfrm rot="16200000">
            <a:off x="5631115" y="2231705"/>
            <a:ext cx="993520" cy="2671753"/>
          </a:xfrm>
          <a:custGeom>
            <a:avLst/>
            <a:gdLst>
              <a:gd name="connsiteX0" fmla="*/ 882629 w 882629"/>
              <a:gd name="connsiteY0" fmla="*/ 223102 h 1991875"/>
              <a:gd name="connsiteX1" fmla="*/ 496209 w 882629"/>
              <a:gd name="connsiteY1" fmla="*/ 995942 h 1991875"/>
              <a:gd name="connsiteX2" fmla="*/ 882624 w 882629"/>
              <a:gd name="connsiteY2" fmla="*/ 1768774 h 1991875"/>
              <a:gd name="connsiteX3" fmla="*/ 497966 w 882629"/>
              <a:gd name="connsiteY3" fmla="*/ 1991875 h 1991875"/>
              <a:gd name="connsiteX4" fmla="*/ 0 w 882629"/>
              <a:gd name="connsiteY4" fmla="*/ 995942 h 1991875"/>
              <a:gd name="connsiteX5" fmla="*/ 497971 w 882629"/>
              <a:gd name="connsiteY5" fmla="*/ 0 h 1991875"/>
              <a:gd name="connsiteX6" fmla="*/ 882629 w 882629"/>
              <a:gd name="connsiteY6" fmla="*/ 223102 h 199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29" h="1991875">
                <a:moveTo>
                  <a:pt x="882629" y="223102"/>
                </a:moveTo>
                <a:lnTo>
                  <a:pt x="496209" y="995942"/>
                </a:lnTo>
                <a:lnTo>
                  <a:pt x="882624" y="1768774"/>
                </a:lnTo>
                <a:lnTo>
                  <a:pt x="497966" y="1991875"/>
                </a:lnTo>
                <a:lnTo>
                  <a:pt x="0" y="995942"/>
                </a:lnTo>
                <a:lnTo>
                  <a:pt x="497971" y="0"/>
                </a:lnTo>
                <a:lnTo>
                  <a:pt x="882629" y="223102"/>
                </a:lnTo>
                <a:close/>
              </a:path>
            </a:pathLst>
          </a:custGeom>
          <a:solidFill>
            <a:srgbClr val="D34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AEF2E7-9BDC-4C56-8F45-4C22CA83C0E1}"/>
              </a:ext>
            </a:extLst>
          </p:cNvPr>
          <p:cNvSpPr/>
          <p:nvPr/>
        </p:nvSpPr>
        <p:spPr>
          <a:xfrm rot="16200000">
            <a:off x="5540079" y="2516647"/>
            <a:ext cx="1175589" cy="3539573"/>
          </a:xfrm>
          <a:custGeom>
            <a:avLst/>
            <a:gdLst>
              <a:gd name="connsiteX0" fmla="*/ 1044376 w 1044376"/>
              <a:gd name="connsiteY0" fmla="*/ 223103 h 2638862"/>
              <a:gd name="connsiteX1" fmla="*/ 496209 w 1044376"/>
              <a:gd name="connsiteY1" fmla="*/ 1319437 h 2638862"/>
              <a:gd name="connsiteX2" fmla="*/ 1044370 w 1044376"/>
              <a:gd name="connsiteY2" fmla="*/ 2415761 h 2638862"/>
              <a:gd name="connsiteX3" fmla="*/ 659714 w 1044376"/>
              <a:gd name="connsiteY3" fmla="*/ 2638862 h 2638862"/>
              <a:gd name="connsiteX4" fmla="*/ 0 w 1044376"/>
              <a:gd name="connsiteY4" fmla="*/ 1319433 h 2638862"/>
              <a:gd name="connsiteX5" fmla="*/ 659716 w 1044376"/>
              <a:gd name="connsiteY5" fmla="*/ 0 h 2638862"/>
              <a:gd name="connsiteX6" fmla="*/ 1044376 w 1044376"/>
              <a:gd name="connsiteY6" fmla="*/ 223103 h 26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376" h="2638862">
                <a:moveTo>
                  <a:pt x="1044376" y="223103"/>
                </a:moveTo>
                <a:lnTo>
                  <a:pt x="496209" y="1319437"/>
                </a:lnTo>
                <a:lnTo>
                  <a:pt x="1044370" y="2415761"/>
                </a:lnTo>
                <a:lnTo>
                  <a:pt x="659714" y="2638862"/>
                </a:lnTo>
                <a:lnTo>
                  <a:pt x="0" y="1319433"/>
                </a:lnTo>
                <a:lnTo>
                  <a:pt x="659716" y="0"/>
                </a:lnTo>
                <a:lnTo>
                  <a:pt x="1044376" y="223103"/>
                </a:lnTo>
                <a:close/>
              </a:path>
            </a:pathLst>
          </a:custGeom>
          <a:solidFill>
            <a:srgbClr val="BE3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E43F8A3-947F-4139-98C3-A042126A8BD4}"/>
              </a:ext>
            </a:extLst>
          </p:cNvPr>
          <p:cNvSpPr/>
          <p:nvPr/>
        </p:nvSpPr>
        <p:spPr>
          <a:xfrm rot="16200000">
            <a:off x="5449047" y="2801596"/>
            <a:ext cx="1357654" cy="4407389"/>
          </a:xfrm>
          <a:custGeom>
            <a:avLst/>
            <a:gdLst>
              <a:gd name="connsiteX0" fmla="*/ 1206120 w 1206120"/>
              <a:gd name="connsiteY0" fmla="*/ 223101 h 3285846"/>
              <a:gd name="connsiteX1" fmla="*/ 496207 w 1206120"/>
              <a:gd name="connsiteY1" fmla="*/ 1642926 h 3285846"/>
              <a:gd name="connsiteX2" fmla="*/ 1206117 w 1206120"/>
              <a:gd name="connsiteY2" fmla="*/ 3062745 h 3285846"/>
              <a:gd name="connsiteX3" fmla="*/ 821460 w 1206120"/>
              <a:gd name="connsiteY3" fmla="*/ 3285846 h 3285846"/>
              <a:gd name="connsiteX4" fmla="*/ 0 w 1206120"/>
              <a:gd name="connsiteY4" fmla="*/ 1642926 h 3285846"/>
              <a:gd name="connsiteX5" fmla="*/ 821464 w 1206120"/>
              <a:gd name="connsiteY5" fmla="*/ 0 h 3285846"/>
              <a:gd name="connsiteX6" fmla="*/ 1206120 w 1206120"/>
              <a:gd name="connsiteY6" fmla="*/ 223101 h 328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120" h="3285846">
                <a:moveTo>
                  <a:pt x="1206120" y="223101"/>
                </a:moveTo>
                <a:lnTo>
                  <a:pt x="496207" y="1642926"/>
                </a:lnTo>
                <a:lnTo>
                  <a:pt x="1206117" y="3062745"/>
                </a:lnTo>
                <a:lnTo>
                  <a:pt x="821460" y="3285846"/>
                </a:lnTo>
                <a:lnTo>
                  <a:pt x="0" y="1642926"/>
                </a:lnTo>
                <a:lnTo>
                  <a:pt x="821464" y="0"/>
                </a:lnTo>
                <a:lnTo>
                  <a:pt x="1206120" y="223101"/>
                </a:lnTo>
                <a:close/>
              </a:path>
            </a:pathLst>
          </a:custGeom>
          <a:solidFill>
            <a:srgbClr val="92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201A33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3055BC-A82F-4DB9-BF18-01D701365465}"/>
              </a:ext>
            </a:extLst>
          </p:cNvPr>
          <p:cNvGrpSpPr/>
          <p:nvPr/>
        </p:nvGrpSpPr>
        <p:grpSpPr>
          <a:xfrm>
            <a:off x="6125519" y="1570937"/>
            <a:ext cx="2210428" cy="4113181"/>
            <a:chOff x="6125519" y="1570937"/>
            <a:chExt cx="2210428" cy="41131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B6C879-9C98-4485-95F5-6307740899F9}"/>
                </a:ext>
              </a:extLst>
            </p:cNvPr>
            <p:cNvSpPr/>
            <p:nvPr/>
          </p:nvSpPr>
          <p:spPr>
            <a:xfrm>
              <a:off x="6125519" y="1570937"/>
              <a:ext cx="474792" cy="873626"/>
            </a:xfrm>
            <a:custGeom>
              <a:avLst/>
              <a:gdLst>
                <a:gd name="connsiteX0" fmla="*/ 6733 w 474792"/>
                <a:gd name="connsiteY0" fmla="*/ 0 h 873626"/>
                <a:gd name="connsiteX1" fmla="*/ 474792 w 474792"/>
                <a:gd name="connsiteY1" fmla="*/ 677232 h 873626"/>
                <a:gd name="connsiteX2" fmla="*/ 6739 w 474792"/>
                <a:gd name="connsiteY2" fmla="*/ 873626 h 873626"/>
                <a:gd name="connsiteX3" fmla="*/ 0 w 474792"/>
                <a:gd name="connsiteY3" fmla="*/ 870798 h 873626"/>
                <a:gd name="connsiteX4" fmla="*/ 0 w 474792"/>
                <a:gd name="connsiteY4" fmla="*/ 9742 h 873626"/>
                <a:gd name="connsiteX5" fmla="*/ 6733 w 474792"/>
                <a:gd name="connsiteY5" fmla="*/ 0 h 87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792" h="873626">
                  <a:moveTo>
                    <a:pt x="6733" y="0"/>
                  </a:moveTo>
                  <a:lnTo>
                    <a:pt x="474792" y="677232"/>
                  </a:lnTo>
                  <a:lnTo>
                    <a:pt x="6739" y="873626"/>
                  </a:lnTo>
                  <a:lnTo>
                    <a:pt x="0" y="870798"/>
                  </a:lnTo>
                  <a:lnTo>
                    <a:pt x="0" y="9742"/>
                  </a:lnTo>
                  <a:lnTo>
                    <a:pt x="6733" y="0"/>
                  </a:lnTo>
                  <a:close/>
                </a:path>
              </a:pathLst>
            </a:custGeom>
            <a:gradFill>
              <a:gsLst>
                <a:gs pos="0">
                  <a:srgbClr val="FFF474">
                    <a:lumMod val="90000"/>
                  </a:srgbClr>
                </a:gs>
                <a:gs pos="25000">
                  <a:srgbClr val="FFF474">
                    <a:lumMod val="70000"/>
                  </a:srgbClr>
                </a:gs>
                <a:gs pos="100000">
                  <a:srgbClr val="FFF474">
                    <a:lumMod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4630AC-5463-4A7D-BA00-173218007CE1}"/>
                </a:ext>
              </a:extLst>
            </p:cNvPr>
            <p:cNvSpPr/>
            <p:nvPr/>
          </p:nvSpPr>
          <p:spPr>
            <a:xfrm>
              <a:off x="6125519" y="2443007"/>
              <a:ext cx="908702" cy="811447"/>
            </a:xfrm>
            <a:custGeom>
              <a:avLst/>
              <a:gdLst>
                <a:gd name="connsiteX0" fmla="*/ 609450 w 908702"/>
                <a:gd name="connsiteY0" fmla="*/ 0 h 811447"/>
                <a:gd name="connsiteX1" fmla="*/ 908702 w 908702"/>
                <a:gd name="connsiteY1" fmla="*/ 432985 h 811447"/>
                <a:gd name="connsiteX2" fmla="*/ 6739 w 908702"/>
                <a:gd name="connsiteY2" fmla="*/ 811447 h 811447"/>
                <a:gd name="connsiteX3" fmla="*/ 0 w 908702"/>
                <a:gd name="connsiteY3" fmla="*/ 808619 h 811447"/>
                <a:gd name="connsiteX4" fmla="*/ 0 w 908702"/>
                <a:gd name="connsiteY4" fmla="*/ 250069 h 811447"/>
                <a:gd name="connsiteX5" fmla="*/ 6741 w 908702"/>
                <a:gd name="connsiteY5" fmla="*/ 252897 h 811447"/>
                <a:gd name="connsiteX6" fmla="*/ 609450 w 908702"/>
                <a:gd name="connsiteY6" fmla="*/ 0 h 81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8702" h="811447">
                  <a:moveTo>
                    <a:pt x="609450" y="0"/>
                  </a:moveTo>
                  <a:lnTo>
                    <a:pt x="908702" y="432985"/>
                  </a:lnTo>
                  <a:lnTo>
                    <a:pt x="6739" y="811447"/>
                  </a:lnTo>
                  <a:lnTo>
                    <a:pt x="0" y="808619"/>
                  </a:lnTo>
                  <a:lnTo>
                    <a:pt x="0" y="250069"/>
                  </a:lnTo>
                  <a:lnTo>
                    <a:pt x="6741" y="252897"/>
                  </a:lnTo>
                  <a:lnTo>
                    <a:pt x="609450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C000">
                    <a:lumMod val="90000"/>
                  </a:srgbClr>
                </a:gs>
                <a:gs pos="25000">
                  <a:srgbClr val="FFC000">
                    <a:lumMod val="70000"/>
                  </a:srgbClr>
                </a:gs>
                <a:gs pos="100000">
                  <a:srgbClr val="FFC000">
                    <a:lumMod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C1493B-B1C6-4D55-92CC-D83E70366E60}"/>
                </a:ext>
              </a:extLst>
            </p:cNvPr>
            <p:cNvSpPr/>
            <p:nvPr/>
          </p:nvSpPr>
          <p:spPr>
            <a:xfrm>
              <a:off x="6125520" y="3070827"/>
              <a:ext cx="1342611" cy="993515"/>
            </a:xfrm>
            <a:custGeom>
              <a:avLst/>
              <a:gdLst>
                <a:gd name="connsiteX0" fmla="*/ 1043359 w 1342611"/>
                <a:gd name="connsiteY0" fmla="*/ 0 h 993515"/>
                <a:gd name="connsiteX1" fmla="*/ 1342611 w 1342611"/>
                <a:gd name="connsiteY1" fmla="*/ 432986 h 993515"/>
                <a:gd name="connsiteX2" fmla="*/ 6740 w 1342611"/>
                <a:gd name="connsiteY2" fmla="*/ 993515 h 993515"/>
                <a:gd name="connsiteX3" fmla="*/ 0 w 1342611"/>
                <a:gd name="connsiteY3" fmla="*/ 990687 h 993515"/>
                <a:gd name="connsiteX4" fmla="*/ 0 w 1342611"/>
                <a:gd name="connsiteY4" fmla="*/ 432135 h 993515"/>
                <a:gd name="connsiteX5" fmla="*/ 6740 w 1342611"/>
                <a:gd name="connsiteY5" fmla="*/ 434963 h 993515"/>
                <a:gd name="connsiteX6" fmla="*/ 1043359 w 1342611"/>
                <a:gd name="connsiteY6" fmla="*/ 0 h 99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611" h="993515">
                  <a:moveTo>
                    <a:pt x="1043359" y="0"/>
                  </a:moveTo>
                  <a:lnTo>
                    <a:pt x="1342611" y="432986"/>
                  </a:lnTo>
                  <a:lnTo>
                    <a:pt x="6740" y="993515"/>
                  </a:lnTo>
                  <a:lnTo>
                    <a:pt x="0" y="990687"/>
                  </a:lnTo>
                  <a:lnTo>
                    <a:pt x="0" y="432135"/>
                  </a:lnTo>
                  <a:lnTo>
                    <a:pt x="6740" y="434963"/>
                  </a:lnTo>
                  <a:lnTo>
                    <a:pt x="1043359" y="0"/>
                  </a:lnTo>
                  <a:close/>
                </a:path>
              </a:pathLst>
            </a:custGeom>
            <a:gradFill>
              <a:gsLst>
                <a:gs pos="0">
                  <a:srgbClr val="D34E29">
                    <a:lumMod val="90000"/>
                  </a:srgbClr>
                </a:gs>
                <a:gs pos="25000">
                  <a:srgbClr val="D34E29">
                    <a:lumMod val="70000"/>
                  </a:srgbClr>
                </a:gs>
                <a:gs pos="100000">
                  <a:srgbClr val="D34E29">
                    <a:lumMod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77005A-2E42-4F84-82A7-F9C303ED7F24}"/>
                </a:ext>
              </a:extLst>
            </p:cNvPr>
            <p:cNvSpPr/>
            <p:nvPr/>
          </p:nvSpPr>
          <p:spPr>
            <a:xfrm>
              <a:off x="6125520" y="3698645"/>
              <a:ext cx="1776519" cy="1175582"/>
            </a:xfrm>
            <a:custGeom>
              <a:avLst/>
              <a:gdLst>
                <a:gd name="connsiteX0" fmla="*/ 1477268 w 1776519"/>
                <a:gd name="connsiteY0" fmla="*/ 0 h 1175582"/>
                <a:gd name="connsiteX1" fmla="*/ 1776519 w 1776519"/>
                <a:gd name="connsiteY1" fmla="*/ 432983 h 1175582"/>
                <a:gd name="connsiteX2" fmla="*/ 6735 w 1776519"/>
                <a:gd name="connsiteY2" fmla="*/ 1175582 h 1175582"/>
                <a:gd name="connsiteX3" fmla="*/ 0 w 1776519"/>
                <a:gd name="connsiteY3" fmla="*/ 1172756 h 1175582"/>
                <a:gd name="connsiteX4" fmla="*/ 0 w 1776519"/>
                <a:gd name="connsiteY4" fmla="*/ 614203 h 1175582"/>
                <a:gd name="connsiteX5" fmla="*/ 6741 w 1776519"/>
                <a:gd name="connsiteY5" fmla="*/ 617031 h 1175582"/>
                <a:gd name="connsiteX6" fmla="*/ 1477268 w 1776519"/>
                <a:gd name="connsiteY6" fmla="*/ 0 h 11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519" h="1175582">
                  <a:moveTo>
                    <a:pt x="1477268" y="0"/>
                  </a:moveTo>
                  <a:lnTo>
                    <a:pt x="1776519" y="432983"/>
                  </a:lnTo>
                  <a:lnTo>
                    <a:pt x="6735" y="1175582"/>
                  </a:lnTo>
                  <a:lnTo>
                    <a:pt x="0" y="1172756"/>
                  </a:lnTo>
                  <a:lnTo>
                    <a:pt x="0" y="614203"/>
                  </a:lnTo>
                  <a:lnTo>
                    <a:pt x="6741" y="617031"/>
                  </a:lnTo>
                  <a:lnTo>
                    <a:pt x="1477268" y="0"/>
                  </a:lnTo>
                  <a:close/>
                </a:path>
              </a:pathLst>
            </a:custGeom>
            <a:gradFill>
              <a:gsLst>
                <a:gs pos="0">
                  <a:srgbClr val="BE3A2A"/>
                </a:gs>
                <a:gs pos="28000">
                  <a:srgbClr val="BE3A2A">
                    <a:lumMod val="70000"/>
                  </a:srgbClr>
                </a:gs>
                <a:gs pos="100000">
                  <a:srgbClr val="BE3A2A">
                    <a:lumMod val="5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1E22D6-69F3-4F9A-87E1-124643C1A136}"/>
                </a:ext>
              </a:extLst>
            </p:cNvPr>
            <p:cNvSpPr/>
            <p:nvPr/>
          </p:nvSpPr>
          <p:spPr>
            <a:xfrm>
              <a:off x="6125520" y="4326467"/>
              <a:ext cx="2210427" cy="1357651"/>
            </a:xfrm>
            <a:custGeom>
              <a:avLst/>
              <a:gdLst>
                <a:gd name="connsiteX0" fmla="*/ 1911177 w 2210427"/>
                <a:gd name="connsiteY0" fmla="*/ 0 h 1357651"/>
                <a:gd name="connsiteX1" fmla="*/ 2210427 w 2210427"/>
                <a:gd name="connsiteY1" fmla="*/ 432984 h 1357651"/>
                <a:gd name="connsiteX2" fmla="*/ 6737 w 2210427"/>
                <a:gd name="connsiteY2" fmla="*/ 1357651 h 1357651"/>
                <a:gd name="connsiteX3" fmla="*/ 0 w 2210427"/>
                <a:gd name="connsiteY3" fmla="*/ 1354824 h 1357651"/>
                <a:gd name="connsiteX4" fmla="*/ 0 w 2210427"/>
                <a:gd name="connsiteY4" fmla="*/ 796274 h 1357651"/>
                <a:gd name="connsiteX5" fmla="*/ 6737 w 2210427"/>
                <a:gd name="connsiteY5" fmla="*/ 799101 h 1357651"/>
                <a:gd name="connsiteX6" fmla="*/ 1911177 w 2210427"/>
                <a:gd name="connsiteY6" fmla="*/ 0 h 13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427" h="1357651">
                  <a:moveTo>
                    <a:pt x="1911177" y="0"/>
                  </a:moveTo>
                  <a:lnTo>
                    <a:pt x="2210427" y="432984"/>
                  </a:lnTo>
                  <a:lnTo>
                    <a:pt x="6737" y="1357651"/>
                  </a:lnTo>
                  <a:lnTo>
                    <a:pt x="0" y="1354824"/>
                  </a:lnTo>
                  <a:lnTo>
                    <a:pt x="0" y="796274"/>
                  </a:lnTo>
                  <a:lnTo>
                    <a:pt x="6737" y="799101"/>
                  </a:lnTo>
                  <a:lnTo>
                    <a:pt x="19111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63A9"/>
                </a:gs>
                <a:gs pos="28000">
                  <a:srgbClr val="9263A9">
                    <a:lumMod val="70000"/>
                  </a:srgbClr>
                </a:gs>
                <a:gs pos="100000">
                  <a:srgbClr val="9263A9">
                    <a:lumMod val="5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solidFill>
                  <a:srgbClr val="9263A9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64A738-08A7-415B-A361-4072A3FD57D1}"/>
              </a:ext>
            </a:extLst>
          </p:cNvPr>
          <p:cNvSpPr txBox="1"/>
          <p:nvPr/>
        </p:nvSpPr>
        <p:spPr>
          <a:xfrm>
            <a:off x="6595933" y="1726449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Reduce</a:t>
            </a:r>
            <a:endParaRPr lang="en-SE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45729-E6EC-4847-A9BA-A0FCDF7ECB48}"/>
              </a:ext>
            </a:extLst>
          </p:cNvPr>
          <p:cNvSpPr txBox="1"/>
          <p:nvPr/>
        </p:nvSpPr>
        <p:spPr>
          <a:xfrm>
            <a:off x="7825470" y="3689853"/>
            <a:ext cx="115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Recover</a:t>
            </a:r>
            <a:endParaRPr lang="en-SE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2D4E3-ADF5-450A-9F10-C5CB326CB8A7}"/>
              </a:ext>
            </a:extLst>
          </p:cNvPr>
          <p:cNvSpPr txBox="1"/>
          <p:nvPr/>
        </p:nvSpPr>
        <p:spPr>
          <a:xfrm>
            <a:off x="8328742" y="4323546"/>
            <a:ext cx="109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Gill Sans MT" panose="020B0502020104020203" pitchFamily="34" charset="0"/>
              </a:rPr>
              <a:t>Dispose</a:t>
            </a:r>
            <a:endParaRPr lang="en-SE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3FE67-61FC-4A02-8450-C138C7B1CF86}"/>
              </a:ext>
            </a:extLst>
          </p:cNvPr>
          <p:cNvSpPr txBox="1"/>
          <p:nvPr/>
        </p:nvSpPr>
        <p:spPr>
          <a:xfrm>
            <a:off x="7424168" y="3064850"/>
            <a:ext cx="115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Recycling</a:t>
            </a:r>
            <a:endParaRPr lang="en-SE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13F5F-145A-4E9E-ACCE-5CBC5D85E439}"/>
              </a:ext>
            </a:extLst>
          </p:cNvPr>
          <p:cNvSpPr txBox="1"/>
          <p:nvPr/>
        </p:nvSpPr>
        <p:spPr>
          <a:xfrm>
            <a:off x="6995790" y="2437108"/>
            <a:ext cx="94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Reuse</a:t>
            </a:r>
            <a:endParaRPr lang="en-SE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9ED99A8F-E499-474F-8FAD-7AB5EB7D375F}"/>
              </a:ext>
            </a:extLst>
          </p:cNvPr>
          <p:cNvSpPr/>
          <p:nvPr/>
        </p:nvSpPr>
        <p:spPr>
          <a:xfrm rot="16200000">
            <a:off x="1676800" y="2928835"/>
            <a:ext cx="3192404" cy="469900"/>
          </a:xfrm>
          <a:prstGeom prst="homePlate">
            <a:avLst/>
          </a:prstGeom>
          <a:gradFill flip="none" rotWithShape="1">
            <a:gsLst>
              <a:gs pos="28000">
                <a:srgbClr val="FFC000"/>
              </a:gs>
              <a:gs pos="10000">
                <a:srgbClr val="FFF474"/>
              </a:gs>
              <a:gs pos="95000">
                <a:srgbClr val="9263A9"/>
              </a:gs>
              <a:gs pos="77000">
                <a:srgbClr val="D34E29"/>
              </a:gs>
              <a:gs pos="53000">
                <a:srgbClr val="D34E2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6EC-18FC-4B8F-82A2-FC0AEA9E3A8D}"/>
              </a:ext>
            </a:extLst>
          </p:cNvPr>
          <p:cNvSpPr txBox="1"/>
          <p:nvPr/>
        </p:nvSpPr>
        <p:spPr>
          <a:xfrm>
            <a:off x="1454296" y="1707386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+ Desirable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53F9C2-6B38-46E4-99C6-CE3FA032C1DB}"/>
              </a:ext>
            </a:extLst>
          </p:cNvPr>
          <p:cNvSpPr txBox="1"/>
          <p:nvPr/>
        </p:nvSpPr>
        <p:spPr>
          <a:xfrm>
            <a:off x="1463541" y="4342274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- Desirable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8635EF-E7D5-4453-8BFA-F8ACFF47662A}"/>
              </a:ext>
            </a:extLst>
          </p:cNvPr>
          <p:cNvSpPr txBox="1"/>
          <p:nvPr/>
        </p:nvSpPr>
        <p:spPr>
          <a:xfrm>
            <a:off x="8977735" y="1567582"/>
            <a:ext cx="206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201A33"/>
                </a:solidFill>
              </a:rPr>
              <a:t>*Brochure: The EU’s approach</a:t>
            </a:r>
          </a:p>
          <a:p>
            <a:r>
              <a:rPr lang="en-GB" sz="1200" dirty="0">
                <a:solidFill>
                  <a:srgbClr val="201A33"/>
                </a:solidFill>
              </a:rPr>
              <a:t>to waste management </a:t>
            </a:r>
            <a:r>
              <a:rPr lang="en-GB" sz="1200">
                <a:solidFill>
                  <a:srgbClr val="201A33"/>
                </a:solidFill>
              </a:rPr>
              <a:t>(2008</a:t>
            </a:r>
            <a:r>
              <a:rPr lang="en-GB" sz="1200" dirty="0">
                <a:solidFill>
                  <a:srgbClr val="201A33"/>
                </a:solidFill>
              </a:rPr>
              <a:t>)</a:t>
            </a:r>
          </a:p>
          <a:p>
            <a:r>
              <a:rPr lang="en-GB" sz="1200" dirty="0">
                <a:solidFill>
                  <a:srgbClr val="201A33"/>
                </a:solidFill>
              </a:rPr>
              <a:t>  </a:t>
            </a:r>
            <a:endParaRPr lang="en-SE" sz="1200" dirty="0">
              <a:solidFill>
                <a:srgbClr val="201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6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C2F924-4CDD-41F7-AC61-74C5768E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2" y="1789019"/>
            <a:ext cx="5167029" cy="4243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1980F-C374-49BD-9F32-BC242A315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86" y="1788104"/>
            <a:ext cx="6689104" cy="41837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B84928-0DDE-4D25-983C-375C1575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71471-6130-461F-9147-AB72CF76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6</a:t>
            </a:fld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2E9DA-E182-4DFD-A5AA-6DF3D2E6B8A9}"/>
              </a:ext>
            </a:extLst>
          </p:cNvPr>
          <p:cNvSpPr txBox="1"/>
          <p:nvPr/>
        </p:nvSpPr>
        <p:spPr>
          <a:xfrm>
            <a:off x="588752" y="553975"/>
            <a:ext cx="4777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Extending slag lifespan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D6947-0F23-4FBC-B76A-9BDBB016A855}"/>
              </a:ext>
            </a:extLst>
          </p:cNvPr>
          <p:cNvSpPr txBox="1"/>
          <p:nvPr/>
        </p:nvSpPr>
        <p:spPr>
          <a:xfrm>
            <a:off x="5230084" y="5720624"/>
            <a:ext cx="15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201A33"/>
                </a:solidFill>
                <a:latin typeface="Gill Sans MT" panose="020B0502020104020203" pitchFamily="34" charset="0"/>
              </a:rPr>
              <a:t>Neutralization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D9CD5-CA8D-4935-9DD0-8EF7EF68A4EB}"/>
              </a:ext>
            </a:extLst>
          </p:cNvPr>
          <p:cNvSpPr txBox="1"/>
          <p:nvPr/>
        </p:nvSpPr>
        <p:spPr>
          <a:xfrm>
            <a:off x="6206205" y="3341353"/>
            <a:ext cx="9547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D34E29"/>
                </a:solidFill>
                <a:latin typeface="Gill Sans MT" panose="020B0502020104020203" pitchFamily="34" charset="0"/>
              </a:rPr>
              <a:t>Waste</a:t>
            </a:r>
            <a:endParaRPr lang="en-GB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Waters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82C53-9F72-4B22-9C4F-AC1717DA8971}"/>
              </a:ext>
            </a:extLst>
          </p:cNvPr>
          <p:cNvSpPr txBox="1"/>
          <p:nvPr/>
        </p:nvSpPr>
        <p:spPr>
          <a:xfrm>
            <a:off x="5101043" y="138385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EAF </a:t>
            </a:r>
            <a:r>
              <a:rPr lang="en-GB" dirty="0">
                <a:solidFill>
                  <a:srgbClr val="201A33"/>
                </a:solidFill>
                <a:latin typeface="Gill Sans MT" panose="020B0502020104020203" pitchFamily="34" charset="0"/>
              </a:rPr>
              <a:t>Steelmaking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DD76-1498-4600-8918-353D84E04F5D}"/>
              </a:ext>
            </a:extLst>
          </p:cNvPr>
          <p:cNvSpPr txBox="1"/>
          <p:nvPr/>
        </p:nvSpPr>
        <p:spPr>
          <a:xfrm>
            <a:off x="9379190" y="347985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Landfill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DEEE-2CE3-4A37-8300-94F817F65A39}"/>
              </a:ext>
            </a:extLst>
          </p:cNvPr>
          <p:cNvSpPr txBox="1"/>
          <p:nvPr/>
        </p:nvSpPr>
        <p:spPr>
          <a:xfrm>
            <a:off x="1779259" y="3325963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Natural</a:t>
            </a:r>
          </a:p>
          <a:p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 world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CF7FD-46D5-469B-934A-72F50CB590EA}"/>
              </a:ext>
            </a:extLst>
          </p:cNvPr>
          <p:cNvSpPr txBox="1"/>
          <p:nvPr/>
        </p:nvSpPr>
        <p:spPr>
          <a:xfrm>
            <a:off x="2641516" y="2093857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Slag builders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D6206-8783-456B-B7AB-483E6C05B303}"/>
              </a:ext>
            </a:extLst>
          </p:cNvPr>
          <p:cNvSpPr txBox="1"/>
          <p:nvPr/>
        </p:nvSpPr>
        <p:spPr>
          <a:xfrm>
            <a:off x="8276700" y="4590278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Saturated Lime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B7B92-BA8A-476E-88A6-26FAE35F315A}"/>
              </a:ext>
            </a:extLst>
          </p:cNvPr>
          <p:cNvSpPr txBox="1"/>
          <p:nvPr/>
        </p:nvSpPr>
        <p:spPr>
          <a:xfrm>
            <a:off x="8276700" y="2231800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Slag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784B00-E9A4-4DB8-9AE6-4C505346F346}"/>
              </a:ext>
            </a:extLst>
          </p:cNvPr>
          <p:cNvSpPr txBox="1"/>
          <p:nvPr/>
        </p:nvSpPr>
        <p:spPr>
          <a:xfrm>
            <a:off x="3228895" y="461678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Lime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4D275-DF0B-4C54-A91F-BFA0CA194BE1}"/>
              </a:ext>
            </a:extLst>
          </p:cNvPr>
          <p:cNvSpPr txBox="1"/>
          <p:nvPr/>
        </p:nvSpPr>
        <p:spPr>
          <a:xfrm>
            <a:off x="7883491" y="5500649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H</a:t>
            </a:r>
            <a:r>
              <a:rPr lang="en-GB" sz="1000" dirty="0">
                <a:solidFill>
                  <a:srgbClr val="D34E29"/>
                </a:solidFill>
                <a:latin typeface="Gill Sans MT" panose="020B0502020104020203" pitchFamily="34" charset="0"/>
              </a:rPr>
              <a:t>2</a:t>
            </a:r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O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58621-857B-4560-9782-121E5E6E404B}"/>
              </a:ext>
            </a:extLst>
          </p:cNvPr>
          <p:cNvSpPr txBox="1"/>
          <p:nvPr/>
        </p:nvSpPr>
        <p:spPr>
          <a:xfrm>
            <a:off x="2365799" y="3510427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D34E29"/>
                </a:solidFill>
                <a:latin typeface="Gill Sans MT" panose="020B0502020104020203" pitchFamily="34" charset="0"/>
              </a:rPr>
              <a:t>Saturated Slag</a:t>
            </a:r>
            <a:endParaRPr lang="en-SE" sz="2000" dirty="0">
              <a:solidFill>
                <a:srgbClr val="D34E2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D45B31-6460-4BA4-905C-644B57541487}"/>
              </a:ext>
            </a:extLst>
          </p:cNvPr>
          <p:cNvGrpSpPr/>
          <p:nvPr/>
        </p:nvGrpSpPr>
        <p:grpSpPr>
          <a:xfrm>
            <a:off x="4276966" y="4344842"/>
            <a:ext cx="2386963" cy="1453141"/>
            <a:chOff x="4283103" y="4344842"/>
            <a:chExt cx="2386963" cy="14531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999188-EFFC-45C8-9E18-FC35FEEDC0AB}"/>
                </a:ext>
              </a:extLst>
            </p:cNvPr>
            <p:cNvSpPr/>
            <p:nvPr/>
          </p:nvSpPr>
          <p:spPr>
            <a:xfrm>
              <a:off x="5314204" y="4344842"/>
              <a:ext cx="1355862" cy="1355862"/>
            </a:xfrm>
            <a:prstGeom prst="ellipse">
              <a:avLst/>
            </a:prstGeom>
            <a:noFill/>
            <a:ln w="41275">
              <a:solidFill>
                <a:srgbClr val="201A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6D5812-D74E-4C44-85BE-F7AC44C97224}"/>
                </a:ext>
              </a:extLst>
            </p:cNvPr>
            <p:cNvSpPr/>
            <p:nvPr/>
          </p:nvSpPr>
          <p:spPr>
            <a:xfrm>
              <a:off x="4283103" y="5637596"/>
              <a:ext cx="160387" cy="160387"/>
            </a:xfrm>
            <a:prstGeom prst="ellipse">
              <a:avLst/>
            </a:prstGeom>
            <a:solidFill>
              <a:srgbClr val="201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C45E64-9C79-440F-824B-077C2F5AB8E2}"/>
                </a:ext>
              </a:extLst>
            </p:cNvPr>
            <p:cNvCxnSpPr/>
            <p:nvPr/>
          </p:nvCxnSpPr>
          <p:spPr>
            <a:xfrm flipV="1">
              <a:off x="4403377" y="5299478"/>
              <a:ext cx="962452" cy="401226"/>
            </a:xfrm>
            <a:prstGeom prst="line">
              <a:avLst/>
            </a:prstGeom>
            <a:ln w="38100">
              <a:solidFill>
                <a:srgbClr val="201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FD2B535-5F36-4B4D-9C30-4ABF551AAC2A}"/>
              </a:ext>
            </a:extLst>
          </p:cNvPr>
          <p:cNvSpPr txBox="1"/>
          <p:nvPr/>
        </p:nvSpPr>
        <p:spPr>
          <a:xfrm>
            <a:off x="3289955" y="5500649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1</a:t>
            </a:r>
            <a:r>
              <a:rPr lang="en-GB" sz="2000" baseline="30000" dirty="0">
                <a:solidFill>
                  <a:srgbClr val="201A33"/>
                </a:solidFill>
                <a:latin typeface="Gill Sans MT" panose="020B0502020104020203" pitchFamily="34" charset="0"/>
              </a:rPr>
              <a:t>st</a:t>
            </a:r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 trials</a:t>
            </a:r>
            <a:endParaRPr lang="en-SE" sz="2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02356 0.188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94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B14988-EFD2-4CB1-9622-0AD04BBE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C465B-DEDB-4A34-9094-D893EB51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7</a:t>
            </a:fld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18A3A-74B2-47DD-B626-E6ECD1FBE56F}"/>
              </a:ext>
            </a:extLst>
          </p:cNvPr>
          <p:cNvSpPr txBox="1"/>
          <p:nvPr/>
        </p:nvSpPr>
        <p:spPr>
          <a:xfrm>
            <a:off x="588752" y="553975"/>
            <a:ext cx="447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Neutralization Setup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AE866-0A4E-4826-9F36-85CF67A6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83" y="2241042"/>
            <a:ext cx="1909033" cy="237591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69D5D3C3-264C-45AE-82C1-8A106BEF87AE}"/>
              </a:ext>
            </a:extLst>
          </p:cNvPr>
          <p:cNvGrpSpPr/>
          <p:nvPr/>
        </p:nvGrpSpPr>
        <p:grpSpPr>
          <a:xfrm>
            <a:off x="6096000" y="2483359"/>
            <a:ext cx="1861215" cy="371826"/>
            <a:chOff x="6096000" y="2483359"/>
            <a:chExt cx="1861215" cy="3718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4FA5B83-FBE5-45CD-9D7F-4B627839E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467" y="2483359"/>
              <a:ext cx="1815748" cy="326360"/>
            </a:xfrm>
            <a:prstGeom prst="line">
              <a:avLst/>
            </a:prstGeom>
            <a:ln w="28575">
              <a:solidFill>
                <a:srgbClr val="201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07C6AC-FB5C-4C88-993D-36419F9F7559}"/>
                </a:ext>
              </a:extLst>
            </p:cNvPr>
            <p:cNvSpPr/>
            <p:nvPr/>
          </p:nvSpPr>
          <p:spPr>
            <a:xfrm flipV="1">
              <a:off x="6096000" y="2764251"/>
              <a:ext cx="90934" cy="90934"/>
            </a:xfrm>
            <a:prstGeom prst="ellipse">
              <a:avLst/>
            </a:prstGeom>
            <a:solidFill>
              <a:srgbClr val="201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062C2F0-7859-4FF4-829C-77FB082A78F9}"/>
              </a:ext>
            </a:extLst>
          </p:cNvPr>
          <p:cNvSpPr txBox="1"/>
          <p:nvPr/>
        </p:nvSpPr>
        <p:spPr>
          <a:xfrm>
            <a:off x="7957215" y="1253684"/>
            <a:ext cx="2191626" cy="229293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9263A9"/>
                </a:solidFill>
                <a:latin typeface="Gill Sans MT" panose="020B0502020104020203" pitchFamily="34" charset="0"/>
              </a:rPr>
              <a:t>Slag Properties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Mass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Particle size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Mineral content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Origin</a:t>
            </a:r>
          </a:p>
          <a:p>
            <a:endParaRPr lang="en-S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17BB67-1159-4FD6-B724-E3F98606494F}"/>
              </a:ext>
            </a:extLst>
          </p:cNvPr>
          <p:cNvGrpSpPr/>
          <p:nvPr/>
        </p:nvGrpSpPr>
        <p:grpSpPr>
          <a:xfrm flipV="1">
            <a:off x="6096000" y="4069236"/>
            <a:ext cx="1861215" cy="371826"/>
            <a:chOff x="2670370" y="2465344"/>
            <a:chExt cx="1861215" cy="3718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2FC12B-E82A-4B1D-BB76-9FAC9F261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5837" y="2465344"/>
              <a:ext cx="1815748" cy="326360"/>
            </a:xfrm>
            <a:prstGeom prst="line">
              <a:avLst/>
            </a:prstGeom>
            <a:ln w="28575">
              <a:solidFill>
                <a:srgbClr val="201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1896EA-6A17-4670-8F7D-199065440ECF}"/>
                </a:ext>
              </a:extLst>
            </p:cNvPr>
            <p:cNvSpPr/>
            <p:nvPr/>
          </p:nvSpPr>
          <p:spPr>
            <a:xfrm flipV="1">
              <a:off x="2670370" y="2746236"/>
              <a:ext cx="90934" cy="90934"/>
            </a:xfrm>
            <a:prstGeom prst="ellipse">
              <a:avLst/>
            </a:prstGeom>
            <a:solidFill>
              <a:srgbClr val="201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267306-4C6E-4B4A-8837-9EA8B7A8CC29}"/>
              </a:ext>
            </a:extLst>
          </p:cNvPr>
          <p:cNvSpPr txBox="1"/>
          <p:nvPr/>
        </p:nvSpPr>
        <p:spPr>
          <a:xfrm>
            <a:off x="7957215" y="3640843"/>
            <a:ext cx="2548005" cy="190821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9263A9"/>
                </a:solidFill>
                <a:latin typeface="Gill Sans MT" panose="020B0502020104020203" pitchFamily="34" charset="0"/>
              </a:rPr>
              <a:t>WW Properties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Volume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Gill Sans MT" panose="020B0502020104020203" pitchFamily="34" charset="0"/>
              </a:rPr>
              <a:t>pH, Cr, Ni, F, Fe, Mo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Gill Sans MT" panose="020B0502020104020203" pitchFamily="34" charset="0"/>
              </a:rPr>
              <a:t>(before and after)</a:t>
            </a:r>
          </a:p>
          <a:p>
            <a:endParaRPr lang="en-SE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051C60-BAAA-4F63-AFF9-1F50C738ED6F}"/>
              </a:ext>
            </a:extLst>
          </p:cNvPr>
          <p:cNvGrpSpPr/>
          <p:nvPr/>
        </p:nvGrpSpPr>
        <p:grpSpPr>
          <a:xfrm>
            <a:off x="2310292" y="2400152"/>
            <a:ext cx="1878250" cy="1558315"/>
            <a:chOff x="2310292" y="2400152"/>
            <a:chExt cx="1878250" cy="155831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3FE6C7-06E0-48A0-BEDF-1EC1AE881B94}"/>
                </a:ext>
              </a:extLst>
            </p:cNvPr>
            <p:cNvSpPr/>
            <p:nvPr/>
          </p:nvSpPr>
          <p:spPr>
            <a:xfrm>
              <a:off x="2318446" y="2442333"/>
              <a:ext cx="1870096" cy="1516134"/>
            </a:xfrm>
            <a:custGeom>
              <a:avLst/>
              <a:gdLst>
                <a:gd name="connsiteX0" fmla="*/ 0 w 1870096"/>
                <a:gd name="connsiteY0" fmla="*/ 1516134 h 1516134"/>
                <a:gd name="connsiteX1" fmla="*/ 206478 w 1870096"/>
                <a:gd name="connsiteY1" fmla="*/ 584036 h 1516134"/>
                <a:gd name="connsiteX2" fmla="*/ 1061884 w 1870096"/>
                <a:gd name="connsiteY2" fmla="*/ 395257 h 1516134"/>
                <a:gd name="connsiteX3" fmla="*/ 1250664 w 1870096"/>
                <a:gd name="connsiteY3" fmla="*/ 88490 h 1516134"/>
                <a:gd name="connsiteX4" fmla="*/ 1870096 w 1870096"/>
                <a:gd name="connsiteY4" fmla="*/ 0 h 15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96" h="1516134">
                  <a:moveTo>
                    <a:pt x="0" y="1516134"/>
                  </a:moveTo>
                  <a:cubicBezTo>
                    <a:pt x="14748" y="1143491"/>
                    <a:pt x="29497" y="770849"/>
                    <a:pt x="206478" y="584036"/>
                  </a:cubicBezTo>
                  <a:cubicBezTo>
                    <a:pt x="383459" y="397223"/>
                    <a:pt x="887853" y="477848"/>
                    <a:pt x="1061884" y="395257"/>
                  </a:cubicBezTo>
                  <a:cubicBezTo>
                    <a:pt x="1235915" y="312666"/>
                    <a:pt x="1115962" y="154366"/>
                    <a:pt x="1250664" y="88490"/>
                  </a:cubicBezTo>
                  <a:cubicBezTo>
                    <a:pt x="1385366" y="22614"/>
                    <a:pt x="1870096" y="0"/>
                    <a:pt x="1870096" y="0"/>
                  </a:cubicBezTo>
                </a:path>
              </a:pathLst>
            </a:custGeom>
            <a:noFill/>
            <a:ln w="28575">
              <a:solidFill>
                <a:srgbClr val="DCDCD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C38F5EE-B3D9-4F53-8417-9408C259BC1D}"/>
                </a:ext>
              </a:extLst>
            </p:cNvPr>
            <p:cNvSpPr/>
            <p:nvPr/>
          </p:nvSpPr>
          <p:spPr>
            <a:xfrm flipV="1">
              <a:off x="2474467" y="2921962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ADF0EF4-ACFB-4A9D-9B24-CD4F67A38FBD}"/>
                </a:ext>
              </a:extLst>
            </p:cNvPr>
            <p:cNvSpPr/>
            <p:nvPr/>
          </p:nvSpPr>
          <p:spPr>
            <a:xfrm flipV="1">
              <a:off x="2754194" y="2842297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1BB772F-78C5-44B9-A8CF-7686E720FFF2}"/>
                </a:ext>
              </a:extLst>
            </p:cNvPr>
            <p:cNvSpPr/>
            <p:nvPr/>
          </p:nvSpPr>
          <p:spPr>
            <a:xfrm flipV="1">
              <a:off x="3100051" y="2799748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CE51AC-6FC4-4D1F-820A-B371026DFFF6}"/>
                </a:ext>
              </a:extLst>
            </p:cNvPr>
            <p:cNvSpPr/>
            <p:nvPr/>
          </p:nvSpPr>
          <p:spPr>
            <a:xfrm flipV="1">
              <a:off x="3478276" y="2469545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AB0A45-49B9-483D-B66C-DCA8FFEA4D8E}"/>
                </a:ext>
              </a:extLst>
            </p:cNvPr>
            <p:cNvSpPr/>
            <p:nvPr/>
          </p:nvSpPr>
          <p:spPr>
            <a:xfrm flipV="1">
              <a:off x="3818298" y="2400152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C58592-FA45-473B-B4B9-9F55E18E1CD7}"/>
                </a:ext>
              </a:extLst>
            </p:cNvPr>
            <p:cNvSpPr/>
            <p:nvPr/>
          </p:nvSpPr>
          <p:spPr>
            <a:xfrm flipV="1">
              <a:off x="2310292" y="3280884"/>
              <a:ext cx="164175" cy="15933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0CD44A-73EC-47FC-A098-8A55FDC1DF93}"/>
              </a:ext>
            </a:extLst>
          </p:cNvPr>
          <p:cNvGrpSpPr/>
          <p:nvPr/>
        </p:nvGrpSpPr>
        <p:grpSpPr>
          <a:xfrm>
            <a:off x="1597328" y="2099405"/>
            <a:ext cx="2637456" cy="2482054"/>
            <a:chOff x="1597328" y="2099405"/>
            <a:chExt cx="2637456" cy="24820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B1A365-63A3-4989-91A3-E19BFE412C61}"/>
                </a:ext>
              </a:extLst>
            </p:cNvPr>
            <p:cNvGrpSpPr/>
            <p:nvPr/>
          </p:nvGrpSpPr>
          <p:grpSpPr>
            <a:xfrm>
              <a:off x="2001834" y="2099405"/>
              <a:ext cx="2232950" cy="2194560"/>
              <a:chOff x="2001834" y="2099405"/>
              <a:chExt cx="2232950" cy="2194560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8B6F032-4DC4-4B5E-AA08-9C5D3EA48C7E}"/>
                  </a:ext>
                </a:extLst>
              </p:cNvPr>
              <p:cNvCxnSpPr/>
              <p:nvPr/>
            </p:nvCxnSpPr>
            <p:spPr>
              <a:xfrm flipV="1">
                <a:off x="2143419" y="2099405"/>
                <a:ext cx="0" cy="2194560"/>
              </a:xfrm>
              <a:prstGeom prst="straightConnector1">
                <a:avLst/>
              </a:prstGeom>
              <a:ln w="28575">
                <a:solidFill>
                  <a:srgbClr val="9263A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BA7B2C9-978C-490B-802A-7ED2394E8EBE}"/>
                  </a:ext>
                </a:extLst>
              </p:cNvPr>
              <p:cNvCxnSpPr/>
              <p:nvPr/>
            </p:nvCxnSpPr>
            <p:spPr>
              <a:xfrm>
                <a:off x="2001834" y="4155219"/>
                <a:ext cx="2232950" cy="9901"/>
              </a:xfrm>
              <a:prstGeom prst="straightConnector1">
                <a:avLst/>
              </a:prstGeom>
              <a:ln w="28575">
                <a:solidFill>
                  <a:srgbClr val="9263A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3F32D4-D5B1-4BBC-B325-E7EB944D5784}"/>
                </a:ext>
              </a:extLst>
            </p:cNvPr>
            <p:cNvSpPr txBox="1"/>
            <p:nvPr/>
          </p:nvSpPr>
          <p:spPr>
            <a:xfrm>
              <a:off x="3900385" y="4212127"/>
              <a:ext cx="24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9263A9"/>
                  </a:solidFill>
                  <a:latin typeface="Gill Sans MT" panose="020B0502020104020203" pitchFamily="34" charset="0"/>
                </a:rPr>
                <a:t>t</a:t>
              </a:r>
              <a:endParaRPr lang="en-SE" dirty="0">
                <a:solidFill>
                  <a:srgbClr val="9263A9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924408-6725-41F4-94E6-29CC1A916270}"/>
                </a:ext>
              </a:extLst>
            </p:cNvPr>
            <p:cNvSpPr txBox="1"/>
            <p:nvPr/>
          </p:nvSpPr>
          <p:spPr>
            <a:xfrm>
              <a:off x="1597328" y="2172997"/>
              <a:ext cx="531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9263A9"/>
                  </a:solidFill>
                  <a:latin typeface="Gill Sans MT" panose="020B0502020104020203" pitchFamily="34" charset="0"/>
                </a:rPr>
                <a:t>pH</a:t>
              </a:r>
              <a:endParaRPr lang="en-SE" dirty="0">
                <a:solidFill>
                  <a:srgbClr val="9263A9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0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1C5934A-D618-4162-ADB2-84A43AED1A90}"/>
              </a:ext>
            </a:extLst>
          </p:cNvPr>
          <p:cNvGrpSpPr/>
          <p:nvPr/>
        </p:nvGrpSpPr>
        <p:grpSpPr>
          <a:xfrm>
            <a:off x="2000566" y="2211716"/>
            <a:ext cx="4676528" cy="3021012"/>
            <a:chOff x="2000566" y="2211716"/>
            <a:chExt cx="4676528" cy="30210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613D11-D95F-4BD7-8B91-80407FEC3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0566" y="2555897"/>
              <a:ext cx="4676528" cy="382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240E92-51B2-4B61-9804-7EE1196C5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297" y="2211716"/>
              <a:ext cx="0" cy="3021012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C692A2-7EC0-4CD3-86BB-58791B75DB5E}"/>
                </a:ext>
              </a:extLst>
            </p:cNvPr>
            <p:cNvSpPr/>
            <p:nvPr/>
          </p:nvSpPr>
          <p:spPr>
            <a:xfrm>
              <a:off x="6291416" y="2417397"/>
              <a:ext cx="277761" cy="277761"/>
            </a:xfrm>
            <a:prstGeom prst="ellipse">
              <a:avLst/>
            </a:prstGeom>
            <a:solidFill>
              <a:srgbClr val="D34E29">
                <a:alpha val="50000"/>
              </a:srgbClr>
            </a:solidFill>
            <a:ln w="254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3CDA5-622D-42E0-9524-3A56ACCF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0C032-D5C9-4892-A196-A1B8CCF9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8</a:t>
            </a:fld>
            <a:endParaRPr lang="en-SE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1BAE42-4D90-4716-B1AB-FC3AF7936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104315"/>
              </p:ext>
            </p:extLst>
          </p:nvPr>
        </p:nvGraphicFramePr>
        <p:xfrm>
          <a:off x="1037303" y="1476249"/>
          <a:ext cx="10117394" cy="463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B55D5F-974A-46CA-AB7E-07E33D9C0698}"/>
              </a:ext>
            </a:extLst>
          </p:cNvPr>
          <p:cNvSpPr txBox="1"/>
          <p:nvPr/>
        </p:nvSpPr>
        <p:spPr>
          <a:xfrm>
            <a:off x="588752" y="553975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Mass dependent </a:t>
            </a:r>
            <a:r>
              <a:rPr lang="en-GB" sz="2000" dirty="0">
                <a:solidFill>
                  <a:srgbClr val="201A33"/>
                </a:solidFill>
                <a:latin typeface="Gill Sans MT" panose="020B0502020104020203" pitchFamily="34" charset="0"/>
              </a:rPr>
              <a:t>(slag&lt;63 µm)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78581-4AAD-4E1C-9667-65BB8542EB70}"/>
              </a:ext>
            </a:extLst>
          </p:cNvPr>
          <p:cNvSpPr txBox="1"/>
          <p:nvPr/>
        </p:nvSpPr>
        <p:spPr>
          <a:xfrm>
            <a:off x="4989380" y="1703884"/>
            <a:ext cx="18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CDCDC"/>
                </a:solidFill>
                <a:latin typeface="Gill Sans MT" panose="020B0502020104020203" pitchFamily="34" charset="0"/>
              </a:rPr>
              <a:t>Lime (5g, 15 µm)</a:t>
            </a:r>
            <a:r>
              <a:rPr lang="en-GB" dirty="0"/>
              <a:t> </a:t>
            </a:r>
            <a:endParaRPr lang="en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6A399-0953-42A8-A077-672187885318}"/>
              </a:ext>
            </a:extLst>
          </p:cNvPr>
          <p:cNvSpPr txBox="1"/>
          <p:nvPr/>
        </p:nvSpPr>
        <p:spPr>
          <a:xfrm>
            <a:off x="5249443" y="3546674"/>
            <a:ext cx="11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474"/>
                </a:solidFill>
                <a:latin typeface="Gill Sans MT" panose="020B0502020104020203" pitchFamily="34" charset="0"/>
              </a:rPr>
              <a:t>Slag (15g)</a:t>
            </a:r>
            <a:r>
              <a:rPr lang="en-GB" dirty="0">
                <a:solidFill>
                  <a:srgbClr val="FFF474"/>
                </a:solidFill>
              </a:rPr>
              <a:t> </a:t>
            </a:r>
            <a:endParaRPr lang="en-SE" dirty="0">
              <a:solidFill>
                <a:srgbClr val="FFF47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78B2-2F00-4168-B06C-390CA4D838D0}"/>
              </a:ext>
            </a:extLst>
          </p:cNvPr>
          <p:cNvSpPr txBox="1"/>
          <p:nvPr/>
        </p:nvSpPr>
        <p:spPr>
          <a:xfrm>
            <a:off x="6770493" y="2837768"/>
            <a:ext cx="11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34E29"/>
                </a:solidFill>
                <a:latin typeface="Gill Sans MT" panose="020B0502020104020203" pitchFamily="34" charset="0"/>
              </a:rPr>
              <a:t>Slag (20g)</a:t>
            </a:r>
            <a:r>
              <a:rPr lang="en-GB" dirty="0">
                <a:solidFill>
                  <a:srgbClr val="D34E29"/>
                </a:solidFill>
              </a:rPr>
              <a:t> </a:t>
            </a:r>
            <a:endParaRPr lang="en-SE" dirty="0">
              <a:solidFill>
                <a:srgbClr val="D34E2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DCCC9-817C-4EC7-A4FF-2AC82254EB92}"/>
              </a:ext>
            </a:extLst>
          </p:cNvPr>
          <p:cNvSpPr txBox="1"/>
          <p:nvPr/>
        </p:nvSpPr>
        <p:spPr>
          <a:xfrm>
            <a:off x="7202621" y="1842384"/>
            <a:ext cx="11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63A9"/>
                </a:solidFill>
                <a:latin typeface="Gill Sans MT" panose="020B0502020104020203" pitchFamily="34" charset="0"/>
              </a:rPr>
              <a:t>Slag (23g)</a:t>
            </a:r>
            <a:r>
              <a:rPr lang="en-GB" dirty="0">
                <a:solidFill>
                  <a:srgbClr val="9263A9"/>
                </a:solidFill>
              </a:rPr>
              <a:t> </a:t>
            </a:r>
            <a:endParaRPr lang="en-SE" dirty="0">
              <a:solidFill>
                <a:srgbClr val="926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0D234E-7D20-40AD-975B-5EF8DD5058AA}"/>
              </a:ext>
            </a:extLst>
          </p:cNvPr>
          <p:cNvGrpSpPr/>
          <p:nvPr/>
        </p:nvGrpSpPr>
        <p:grpSpPr>
          <a:xfrm>
            <a:off x="1974253" y="2380587"/>
            <a:ext cx="4604164" cy="2730843"/>
            <a:chOff x="2000566" y="2211716"/>
            <a:chExt cx="4676528" cy="27308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4B75FD-B6E4-4364-B1A8-33A3D6A35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0566" y="2555897"/>
              <a:ext cx="4676528" cy="382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9618A2-4A5C-4E20-868A-275C0707C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297" y="2211716"/>
              <a:ext cx="0" cy="2730843"/>
            </a:xfrm>
            <a:prstGeom prst="line">
              <a:avLst/>
            </a:prstGeom>
            <a:ln w="25400">
              <a:solidFill>
                <a:srgbClr val="D34E29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E7A81F-055A-490C-90CF-A36562895EF9}"/>
                </a:ext>
              </a:extLst>
            </p:cNvPr>
            <p:cNvSpPr/>
            <p:nvPr/>
          </p:nvSpPr>
          <p:spPr>
            <a:xfrm>
              <a:off x="6291416" y="2417397"/>
              <a:ext cx="277761" cy="277761"/>
            </a:xfrm>
            <a:prstGeom prst="ellipse">
              <a:avLst/>
            </a:prstGeom>
            <a:solidFill>
              <a:srgbClr val="D34E29">
                <a:alpha val="50000"/>
              </a:srgbClr>
            </a:solidFill>
            <a:ln w="254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951FB3-FA3E-45A8-9AB6-7AD408B3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SVS6: Optimizing the use of EAF stainless steel Slag to neutralize acid baths – mattiadc@kth.se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CC07B-C544-4E9B-81DE-BD975A91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E2FE-519D-4B8A-A9E9-F7AEB8290552}" type="slidenum">
              <a:rPr lang="en-SE" smtClean="0"/>
              <a:pPr/>
              <a:t>9</a:t>
            </a:fld>
            <a:endParaRPr lang="en-S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B0A70A-092A-4EED-856B-1D4FD4607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908830"/>
              </p:ext>
            </p:extLst>
          </p:nvPr>
        </p:nvGraphicFramePr>
        <p:xfrm>
          <a:off x="1014689" y="1729920"/>
          <a:ext cx="9922715" cy="426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B7EF39-30D8-4F88-9188-D4B7B36C60E9}"/>
              </a:ext>
            </a:extLst>
          </p:cNvPr>
          <p:cNvSpPr txBox="1"/>
          <p:nvPr/>
        </p:nvSpPr>
        <p:spPr>
          <a:xfrm>
            <a:off x="588752" y="553975"/>
            <a:ext cx="4997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201A33"/>
                </a:solidFill>
                <a:latin typeface="Gill Sans MT" panose="020B0502020104020203" pitchFamily="34" charset="0"/>
              </a:rPr>
              <a:t>Particle size dependent</a:t>
            </a:r>
            <a:endParaRPr lang="en-SE" sz="4000" dirty="0">
              <a:solidFill>
                <a:srgbClr val="201A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541</Words>
  <Application>Microsoft Office PowerPoint</Application>
  <PresentationFormat>Widescreen</PresentationFormat>
  <Paragraphs>150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 De Colle</dc:creator>
  <cp:lastModifiedBy>Mattia De Colle</cp:lastModifiedBy>
  <cp:revision>104</cp:revision>
  <dcterms:created xsi:type="dcterms:W3CDTF">2019-04-01T13:01:46Z</dcterms:created>
  <dcterms:modified xsi:type="dcterms:W3CDTF">2019-04-03T10:37:03Z</dcterms:modified>
</cp:coreProperties>
</file>